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7" r:id="rId4"/>
    <p:sldId id="288" r:id="rId5"/>
    <p:sldId id="289" r:id="rId6"/>
    <p:sldId id="296" r:id="rId7"/>
    <p:sldId id="258" r:id="rId8"/>
    <p:sldId id="261" r:id="rId9"/>
    <p:sldId id="259" r:id="rId10"/>
    <p:sldId id="260" r:id="rId11"/>
    <p:sldId id="262" r:id="rId12"/>
    <p:sldId id="263" r:id="rId13"/>
    <p:sldId id="264" r:id="rId14"/>
    <p:sldId id="265" r:id="rId15"/>
    <p:sldId id="266" r:id="rId16"/>
    <p:sldId id="268" r:id="rId17"/>
    <p:sldId id="291" r:id="rId18"/>
    <p:sldId id="290" r:id="rId19"/>
    <p:sldId id="267" r:id="rId20"/>
    <p:sldId id="292" r:id="rId21"/>
    <p:sldId id="270" r:id="rId22"/>
    <p:sldId id="271" r:id="rId23"/>
    <p:sldId id="272" r:id="rId24"/>
    <p:sldId id="286" r:id="rId25"/>
    <p:sldId id="274" r:id="rId26"/>
    <p:sldId id="275" r:id="rId27"/>
    <p:sldId id="276" r:id="rId28"/>
    <p:sldId id="277" r:id="rId29"/>
    <p:sldId id="278" r:id="rId30"/>
    <p:sldId id="279" r:id="rId31"/>
    <p:sldId id="280" r:id="rId32"/>
    <p:sldId id="281" r:id="rId33"/>
    <p:sldId id="282" r:id="rId34"/>
    <p:sldId id="284" r:id="rId35"/>
    <p:sldId id="293" r:id="rId36"/>
    <p:sldId id="297" r:id="rId37"/>
    <p:sldId id="295" r:id="rId38"/>
    <p:sldId id="29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43"/>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11/22/18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11/22/18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7697-6422-E944-8A92-F79F410B612E}"/>
              </a:ext>
            </a:extLst>
          </p:cNvPr>
          <p:cNvSpPr>
            <a:spLocks noGrp="1"/>
          </p:cNvSpPr>
          <p:nvPr>
            <p:ph type="ctrTitle"/>
          </p:nvPr>
        </p:nvSpPr>
        <p:spPr/>
        <p:txBody>
          <a:bodyPr/>
          <a:lstStyle/>
          <a:p>
            <a:r>
              <a:rPr lang="en-US" dirty="0"/>
              <a:t>MI-SIG Presentation</a:t>
            </a:r>
          </a:p>
        </p:txBody>
      </p:sp>
      <p:sp>
        <p:nvSpPr>
          <p:cNvPr id="3" name="Subtitle 2">
            <a:extLst>
              <a:ext uri="{FF2B5EF4-FFF2-40B4-BE49-F238E27FC236}">
                <a16:creationId xmlns:a16="http://schemas.microsoft.com/office/drawing/2014/main" id="{4CB132D9-67F7-064E-BBE5-6A2864C24D04}"/>
              </a:ext>
            </a:extLst>
          </p:cNvPr>
          <p:cNvSpPr>
            <a:spLocks noGrp="1"/>
          </p:cNvSpPr>
          <p:nvPr>
            <p:ph type="subTitle" idx="1"/>
          </p:nvPr>
        </p:nvSpPr>
        <p:spPr/>
        <p:txBody>
          <a:bodyPr/>
          <a:lstStyle/>
          <a:p>
            <a:r>
              <a:rPr lang="en-US" dirty="0"/>
              <a:t>Topic: Predict Stock Prices from news articles</a:t>
            </a:r>
          </a:p>
        </p:txBody>
      </p:sp>
    </p:spTree>
    <p:extLst>
      <p:ext uri="{BB962C8B-B14F-4D97-AF65-F5344CB8AC3E}">
        <p14:creationId xmlns:p14="http://schemas.microsoft.com/office/powerpoint/2010/main" val="2747366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208C-DDC9-A142-A73D-4877706AC79C}"/>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E1CE7E3C-4C51-A749-AE50-4D445C256586}"/>
              </a:ext>
            </a:extLst>
          </p:cNvPr>
          <p:cNvSpPr>
            <a:spLocks noGrp="1"/>
          </p:cNvSpPr>
          <p:nvPr>
            <p:ph idx="1"/>
          </p:nvPr>
        </p:nvSpPr>
        <p:spPr>
          <a:xfrm>
            <a:off x="241739" y="2049518"/>
            <a:ext cx="11634952" cy="4645572"/>
          </a:xfrm>
        </p:spPr>
        <p:txBody>
          <a:bodyPr>
            <a:normAutofit fontScale="92500" lnSpcReduction="10000"/>
          </a:bodyPr>
          <a:lstStyle/>
          <a:p>
            <a:pPr marL="0" indent="0">
              <a:buNone/>
            </a:pPr>
            <a:r>
              <a:rPr lang="en-US" dirty="0"/>
              <a:t>The moving average convergence divergence (MACD) is a technical momentum indicator, calculated for use with a variety of exponential moving averages (EMAs).</a:t>
            </a:r>
          </a:p>
          <a:p>
            <a:pPr marL="0" indent="0">
              <a:buNone/>
            </a:pPr>
            <a:r>
              <a:rPr lang="en-US" dirty="0"/>
              <a:t>Steps:</a:t>
            </a:r>
          </a:p>
          <a:p>
            <a:pPr marL="0" indent="0">
              <a:buNone/>
            </a:pPr>
            <a:r>
              <a:rPr lang="en-US" dirty="0"/>
              <a:t>1) Calculate a 12-period EMA of price for the chosen time period.</a:t>
            </a:r>
          </a:p>
          <a:p>
            <a:pPr marL="0" indent="0">
              <a:buNone/>
            </a:pPr>
            <a:r>
              <a:rPr lang="en-US" dirty="0"/>
              <a:t>2) Calculate a 26-period EMA of price for the chosen time period.</a:t>
            </a:r>
          </a:p>
          <a:p>
            <a:pPr marL="0" indent="0">
              <a:buNone/>
            </a:pPr>
            <a:r>
              <a:rPr lang="en-US" dirty="0"/>
              <a:t>3) Subtract the 26-period EMA from the 12-period EMA.</a:t>
            </a:r>
          </a:p>
          <a:p>
            <a:pPr marL="0" indent="0">
              <a:buNone/>
            </a:pPr>
            <a:r>
              <a:rPr lang="en-US" dirty="0"/>
              <a:t>4) Calculate a nine-period EMA of the result obtained from step 3.</a:t>
            </a:r>
          </a:p>
          <a:p>
            <a:pPr marL="0" indent="0">
              <a:buNone/>
            </a:pPr>
            <a:endParaRPr lang="en-US" dirty="0"/>
          </a:p>
          <a:p>
            <a:pPr marL="0" indent="0">
              <a:buNone/>
            </a:pPr>
            <a:r>
              <a:rPr lang="en-US" dirty="0"/>
              <a:t>The MACD Line is the 12-day Exponential Moving Average (EMA) minus the 26-day EMA. </a:t>
            </a:r>
          </a:p>
          <a:p>
            <a:pPr marL="0" indent="0">
              <a:buNone/>
            </a:pPr>
            <a:r>
              <a:rPr lang="en-US" dirty="0"/>
              <a:t>Closing prices are used for these moving averages. </a:t>
            </a:r>
          </a:p>
          <a:p>
            <a:pPr marL="0" indent="0">
              <a:buNone/>
            </a:pPr>
            <a:r>
              <a:rPr lang="en-US" dirty="0"/>
              <a:t>A 9-day EMA of the MACD Line is plotted with the indicator to act as a signal line and identify turns.</a:t>
            </a:r>
          </a:p>
          <a:p>
            <a:pPr marL="0" indent="0">
              <a:buNone/>
            </a:pPr>
            <a:endParaRPr lang="en-US" dirty="0"/>
          </a:p>
        </p:txBody>
      </p:sp>
    </p:spTree>
    <p:extLst>
      <p:ext uri="{BB962C8B-B14F-4D97-AF65-F5344CB8AC3E}">
        <p14:creationId xmlns:p14="http://schemas.microsoft.com/office/powerpoint/2010/main" val="329589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5B84CEF1-E9A5-3C47-B344-8A51E4E17F0F}"/>
              </a:ext>
            </a:extLst>
          </p:cNvPr>
          <p:cNvSpPr>
            <a:spLocks noGrp="1"/>
          </p:cNvSpPr>
          <p:nvPr>
            <p:ph idx="1"/>
          </p:nvPr>
        </p:nvSpPr>
        <p:spPr>
          <a:xfrm>
            <a:off x="680321" y="2336873"/>
            <a:ext cx="3656289" cy="3599316"/>
          </a:xfrm>
        </p:spPr>
        <p:txBody>
          <a:bodyPr>
            <a:normAutofit/>
          </a:bodyPr>
          <a:lstStyle/>
          <a:p>
            <a:pPr marL="0" indent="0">
              <a:buNone/>
            </a:pPr>
            <a:r>
              <a:rPr lang="en-US" sz="1800" dirty="0"/>
              <a:t>The MACD Histogram represents the difference between MACD and its 9-day EMA, the signal line.</a:t>
            </a:r>
          </a:p>
          <a:p>
            <a:pPr marL="0" indent="0">
              <a:buNone/>
            </a:pPr>
            <a:endParaRPr lang="en-US" sz="1800" dirty="0"/>
          </a:p>
          <a:p>
            <a:pPr marL="0" indent="0">
              <a:buNone/>
            </a:pPr>
            <a:r>
              <a:rPr lang="en-US" sz="1800" dirty="0"/>
              <a:t>The histogram is positive when the MACD Line is above its Signal line and negative when the MACD Line is below its Signal line.</a:t>
            </a:r>
          </a:p>
        </p:txBody>
      </p:sp>
      <p:pic>
        <p:nvPicPr>
          <p:cNvPr id="5" name="Picture 4">
            <a:extLst>
              <a:ext uri="{FF2B5EF4-FFF2-40B4-BE49-F238E27FC236}">
                <a16:creationId xmlns:a16="http://schemas.microsoft.com/office/drawing/2014/main" id="{7BB7EFE2-5A6E-C34C-9B8B-49AEEC570BD2}"/>
              </a:ext>
            </a:extLst>
          </p:cNvPr>
          <p:cNvPicPr>
            <a:picLocks noChangeAspect="1"/>
          </p:cNvPicPr>
          <p:nvPr/>
        </p:nvPicPr>
        <p:blipFill>
          <a:blip r:embed="rId4"/>
          <a:stretch>
            <a:fillRect/>
          </a:stretch>
        </p:blipFill>
        <p:spPr>
          <a:xfrm>
            <a:off x="5276090" y="1853793"/>
            <a:ext cx="6269479" cy="315041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021063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95C-7992-AC44-AA11-3FC8D0BCAAC9}"/>
              </a:ext>
            </a:extLst>
          </p:cNvPr>
          <p:cNvSpPr>
            <a:spLocks noGrp="1"/>
          </p:cNvSpPr>
          <p:nvPr>
            <p:ph type="title"/>
          </p:nvPr>
        </p:nvSpPr>
        <p:spPr/>
        <p:txBody>
          <a:bodyPr/>
          <a:lstStyle/>
          <a:p>
            <a:r>
              <a:rPr lang="en-US" dirty="0"/>
              <a:t>Stochastic Oscillator</a:t>
            </a:r>
          </a:p>
        </p:txBody>
      </p:sp>
      <p:sp>
        <p:nvSpPr>
          <p:cNvPr id="3" name="Content Placeholder 2">
            <a:extLst>
              <a:ext uri="{FF2B5EF4-FFF2-40B4-BE49-F238E27FC236}">
                <a16:creationId xmlns:a16="http://schemas.microsoft.com/office/drawing/2014/main" id="{500E6291-B83D-384B-ACBA-CCD97FA3F604}"/>
              </a:ext>
            </a:extLst>
          </p:cNvPr>
          <p:cNvSpPr>
            <a:spLocks noGrp="1"/>
          </p:cNvSpPr>
          <p:nvPr>
            <p:ph idx="1"/>
          </p:nvPr>
        </p:nvSpPr>
        <p:spPr>
          <a:xfrm>
            <a:off x="346841" y="1996966"/>
            <a:ext cx="11214537" cy="4861034"/>
          </a:xfrm>
        </p:spPr>
        <p:txBody>
          <a:bodyPr>
            <a:normAutofit fontScale="85000" lnSpcReduction="20000"/>
          </a:bodyPr>
          <a:lstStyle/>
          <a:p>
            <a:pPr marL="0" indent="0">
              <a:buNone/>
            </a:pPr>
            <a:r>
              <a:rPr lang="en-US" dirty="0"/>
              <a:t>The stochastic oscillator is a momentum indicator comparing the closing price of a security to the </a:t>
            </a:r>
          </a:p>
          <a:p>
            <a:pPr marL="0" indent="0">
              <a:buNone/>
            </a:pPr>
            <a:r>
              <a:rPr lang="en-US" dirty="0"/>
              <a:t>range of its prices over a certain period of time.</a:t>
            </a:r>
          </a:p>
          <a:p>
            <a:pPr marL="0" indent="0">
              <a:buNone/>
            </a:pPr>
            <a:endParaRPr lang="en-US" dirty="0"/>
          </a:p>
          <a:p>
            <a:pPr marL="0" indent="0">
              <a:buNone/>
            </a:pPr>
            <a:r>
              <a:rPr lang="en-US" dirty="0"/>
              <a:t>Formula</a:t>
            </a:r>
          </a:p>
          <a:p>
            <a:pPr marL="0" indent="0">
              <a:buNone/>
            </a:pPr>
            <a:r>
              <a:rPr lang="en-US" dirty="0"/>
              <a:t>%K line = 100(Current Close - Lowest Low)/(Highest High - Lowest Low)</a:t>
            </a:r>
          </a:p>
          <a:p>
            <a:pPr marL="0" indent="0">
              <a:buNone/>
            </a:pPr>
            <a:r>
              <a:rPr lang="en-US" dirty="0"/>
              <a:t>%D line = 3-period moving average of %K</a:t>
            </a:r>
          </a:p>
          <a:p>
            <a:pPr marL="0" indent="0">
              <a:buNone/>
            </a:pPr>
            <a:endParaRPr lang="en-US" dirty="0"/>
          </a:p>
          <a:p>
            <a:pPr marL="0" indent="0">
              <a:buNone/>
            </a:pPr>
            <a:r>
              <a:rPr lang="en-US" dirty="0"/>
              <a:t>Where:</a:t>
            </a:r>
          </a:p>
          <a:p>
            <a:pPr marL="0" indent="0">
              <a:buNone/>
            </a:pPr>
            <a:r>
              <a:rPr lang="en-US" dirty="0"/>
              <a:t>Current Close = the most recent closing price</a:t>
            </a:r>
          </a:p>
          <a:p>
            <a:pPr marL="0" indent="0">
              <a:buNone/>
            </a:pPr>
            <a:endParaRPr lang="en-US" dirty="0"/>
          </a:p>
          <a:p>
            <a:pPr marL="0" indent="0">
              <a:buNone/>
            </a:pPr>
            <a:r>
              <a:rPr lang="en-US" dirty="0"/>
              <a:t>Lowest Low = the lowest low for the previous period</a:t>
            </a:r>
          </a:p>
          <a:p>
            <a:pPr marL="0" indent="0">
              <a:buNone/>
            </a:pPr>
            <a:endParaRPr lang="en-US" dirty="0"/>
          </a:p>
          <a:p>
            <a:pPr marL="0" indent="0">
              <a:buNone/>
            </a:pPr>
            <a:r>
              <a:rPr lang="en-US" dirty="0"/>
              <a:t>Highest High = the highest high for the previous period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37872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7EF304-F67C-5D4D-96ED-7571D5D7001F}"/>
              </a:ext>
            </a:extLst>
          </p:cNvPr>
          <p:cNvPicPr>
            <a:picLocks noGrp="1" noChangeAspect="1"/>
          </p:cNvPicPr>
          <p:nvPr>
            <p:ph idx="1"/>
          </p:nvPr>
        </p:nvPicPr>
        <p:blipFill>
          <a:blip r:embed="rId2"/>
          <a:stretch>
            <a:fillRect/>
          </a:stretch>
        </p:blipFill>
        <p:spPr>
          <a:xfrm>
            <a:off x="470831" y="1249974"/>
            <a:ext cx="9613900" cy="1547355"/>
          </a:xfrm>
        </p:spPr>
      </p:pic>
      <p:pic>
        <p:nvPicPr>
          <p:cNvPr id="7" name="Picture 6">
            <a:extLst>
              <a:ext uri="{FF2B5EF4-FFF2-40B4-BE49-F238E27FC236}">
                <a16:creationId xmlns:a16="http://schemas.microsoft.com/office/drawing/2014/main" id="{FA57A240-804A-DA43-8688-5D8ECB256D69}"/>
              </a:ext>
            </a:extLst>
          </p:cNvPr>
          <p:cNvPicPr>
            <a:picLocks noChangeAspect="1"/>
          </p:cNvPicPr>
          <p:nvPr/>
        </p:nvPicPr>
        <p:blipFill>
          <a:blip r:embed="rId3"/>
          <a:stretch>
            <a:fillRect/>
          </a:stretch>
        </p:blipFill>
        <p:spPr>
          <a:xfrm>
            <a:off x="1250238" y="2906283"/>
            <a:ext cx="7715250" cy="3836104"/>
          </a:xfrm>
          <a:prstGeom prst="rect">
            <a:avLst/>
          </a:prstGeom>
        </p:spPr>
      </p:pic>
    </p:spTree>
    <p:extLst>
      <p:ext uri="{BB962C8B-B14F-4D97-AF65-F5344CB8AC3E}">
        <p14:creationId xmlns:p14="http://schemas.microsoft.com/office/powerpoint/2010/main" val="181382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494E-6B1D-1D43-8B15-8849C016FCEC}"/>
              </a:ext>
            </a:extLst>
          </p:cNvPr>
          <p:cNvSpPr>
            <a:spLocks noGrp="1"/>
          </p:cNvSpPr>
          <p:nvPr>
            <p:ph type="title"/>
          </p:nvPr>
        </p:nvSpPr>
        <p:spPr/>
        <p:txBody>
          <a:bodyPr/>
          <a:lstStyle/>
          <a:p>
            <a:r>
              <a:rPr lang="en-US" dirty="0"/>
              <a:t>Final DataFrame</a:t>
            </a:r>
          </a:p>
        </p:txBody>
      </p:sp>
      <p:sp>
        <p:nvSpPr>
          <p:cNvPr id="3" name="Content Placeholder 2">
            <a:extLst>
              <a:ext uri="{FF2B5EF4-FFF2-40B4-BE49-F238E27FC236}">
                <a16:creationId xmlns:a16="http://schemas.microsoft.com/office/drawing/2014/main" id="{CD193BD7-14F7-C140-9823-8BF7FDF596B2}"/>
              </a:ext>
            </a:extLst>
          </p:cNvPr>
          <p:cNvSpPr>
            <a:spLocks noGrp="1"/>
          </p:cNvSpPr>
          <p:nvPr>
            <p:ph idx="1"/>
          </p:nvPr>
        </p:nvSpPr>
        <p:spPr/>
        <p:txBody>
          <a:bodyPr/>
          <a:lstStyle/>
          <a:p>
            <a:pPr marL="0" indent="0">
              <a:buNone/>
            </a:pPr>
            <a:r>
              <a:rPr lang="en-US" dirty="0"/>
              <a:t>The modified dataframe has these columns after modifications..</a:t>
            </a:r>
          </a:p>
        </p:txBody>
      </p:sp>
      <p:pic>
        <p:nvPicPr>
          <p:cNvPr id="6" name="Picture 5">
            <a:extLst>
              <a:ext uri="{FF2B5EF4-FFF2-40B4-BE49-F238E27FC236}">
                <a16:creationId xmlns:a16="http://schemas.microsoft.com/office/drawing/2014/main" id="{DFF4FE4F-C096-5B4C-8F58-680B1F150649}"/>
              </a:ext>
            </a:extLst>
          </p:cNvPr>
          <p:cNvPicPr>
            <a:picLocks noChangeAspect="1"/>
          </p:cNvPicPr>
          <p:nvPr/>
        </p:nvPicPr>
        <p:blipFill>
          <a:blip r:embed="rId2"/>
          <a:stretch>
            <a:fillRect/>
          </a:stretch>
        </p:blipFill>
        <p:spPr>
          <a:xfrm>
            <a:off x="2183305" y="3084567"/>
            <a:ext cx="6311900" cy="2349500"/>
          </a:xfrm>
          <a:prstGeom prst="rect">
            <a:avLst/>
          </a:prstGeom>
        </p:spPr>
      </p:pic>
    </p:spTree>
    <p:extLst>
      <p:ext uri="{BB962C8B-B14F-4D97-AF65-F5344CB8AC3E}">
        <p14:creationId xmlns:p14="http://schemas.microsoft.com/office/powerpoint/2010/main" val="4099006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8ED7-999E-B34E-88C2-A33E09E854DA}"/>
              </a:ext>
            </a:extLst>
          </p:cNvPr>
          <p:cNvSpPr>
            <a:spLocks noGrp="1"/>
          </p:cNvSpPr>
          <p:nvPr>
            <p:ph type="title"/>
          </p:nvPr>
        </p:nvSpPr>
        <p:spPr/>
        <p:txBody>
          <a:bodyPr/>
          <a:lstStyle/>
          <a:p>
            <a:r>
              <a:rPr lang="en-US" dirty="0"/>
              <a:t>Models Used</a:t>
            </a:r>
          </a:p>
        </p:txBody>
      </p:sp>
      <p:sp>
        <p:nvSpPr>
          <p:cNvPr id="3" name="Content Placeholder 2">
            <a:extLst>
              <a:ext uri="{FF2B5EF4-FFF2-40B4-BE49-F238E27FC236}">
                <a16:creationId xmlns:a16="http://schemas.microsoft.com/office/drawing/2014/main" id="{E9756D2B-A1EC-5745-B454-4654C29653CE}"/>
              </a:ext>
            </a:extLst>
          </p:cNvPr>
          <p:cNvSpPr>
            <a:spLocks noGrp="1"/>
          </p:cNvSpPr>
          <p:nvPr>
            <p:ph idx="1"/>
          </p:nvPr>
        </p:nvSpPr>
        <p:spPr/>
        <p:txBody>
          <a:bodyPr/>
          <a:lstStyle/>
          <a:p>
            <a:r>
              <a:rPr lang="en-US" dirty="0"/>
              <a:t>Linear Regression</a:t>
            </a:r>
          </a:p>
          <a:p>
            <a:r>
              <a:rPr lang="en-US" dirty="0"/>
              <a:t>Decision Tree Regressor</a:t>
            </a:r>
          </a:p>
          <a:p>
            <a:r>
              <a:rPr lang="en-US" dirty="0"/>
              <a:t>Random Forest Tree Regressor</a:t>
            </a:r>
          </a:p>
          <a:p>
            <a:r>
              <a:rPr lang="en-US" dirty="0"/>
              <a:t>Support Vector Regressor</a:t>
            </a:r>
          </a:p>
        </p:txBody>
      </p:sp>
    </p:spTree>
    <p:extLst>
      <p:ext uri="{BB962C8B-B14F-4D97-AF65-F5344CB8AC3E}">
        <p14:creationId xmlns:p14="http://schemas.microsoft.com/office/powerpoint/2010/main" val="342406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3B1B-D7E2-754C-AFA1-BAB4F2694AE8}"/>
              </a:ext>
            </a:extLst>
          </p:cNvPr>
          <p:cNvSpPr>
            <a:spLocks noGrp="1"/>
          </p:cNvSpPr>
          <p:nvPr>
            <p:ph type="title"/>
          </p:nvPr>
        </p:nvSpPr>
        <p:spPr/>
        <p:txBody>
          <a:bodyPr/>
          <a:lstStyle/>
          <a:p>
            <a:r>
              <a:rPr lang="en-US" dirty="0"/>
              <a:t>Training and Testing Data</a:t>
            </a:r>
          </a:p>
        </p:txBody>
      </p:sp>
      <p:sp>
        <p:nvSpPr>
          <p:cNvPr id="3" name="Content Placeholder 2">
            <a:extLst>
              <a:ext uri="{FF2B5EF4-FFF2-40B4-BE49-F238E27FC236}">
                <a16:creationId xmlns:a16="http://schemas.microsoft.com/office/drawing/2014/main" id="{EF6CA6AB-E6EF-0648-B7C6-22DCAF54A863}"/>
              </a:ext>
            </a:extLst>
          </p:cNvPr>
          <p:cNvSpPr>
            <a:spLocks noGrp="1"/>
          </p:cNvSpPr>
          <p:nvPr>
            <p:ph idx="1"/>
          </p:nvPr>
        </p:nvSpPr>
        <p:spPr/>
        <p:txBody>
          <a:bodyPr>
            <a:normAutofit fontScale="92500"/>
          </a:bodyPr>
          <a:lstStyle/>
          <a:p>
            <a:pPr marL="0" indent="0">
              <a:buNone/>
            </a:pPr>
            <a:r>
              <a:rPr lang="en-US" dirty="0"/>
              <a:t>The training data is divided into data for days from 1</a:t>
            </a:r>
            <a:r>
              <a:rPr lang="en-US" baseline="30000" dirty="0"/>
              <a:t>st</a:t>
            </a:r>
            <a:r>
              <a:rPr lang="en-US" dirty="0"/>
              <a:t> of Jan to 31</a:t>
            </a:r>
            <a:r>
              <a:rPr lang="en-US" baseline="30000" dirty="0"/>
              <a:t>st</a:t>
            </a:r>
            <a:r>
              <a:rPr lang="en-US" dirty="0"/>
              <a:t> of October and the rest of the months is used as test data.</a:t>
            </a:r>
          </a:p>
          <a:p>
            <a:pPr marL="0" indent="0">
              <a:buNone/>
            </a:pPr>
            <a:endParaRPr lang="en-US" dirty="0"/>
          </a:p>
          <a:p>
            <a:pPr marL="0" indent="0">
              <a:buNone/>
            </a:pPr>
            <a:r>
              <a:rPr lang="en-US" dirty="0"/>
              <a:t>The training data is an array containing arrays having the close price, </a:t>
            </a:r>
            <a:r>
              <a:rPr lang="en-US" dirty="0" err="1"/>
              <a:t>macd</a:t>
            </a:r>
            <a:r>
              <a:rPr lang="en-US" dirty="0"/>
              <a:t>, stochastics, total, positive, neutral and negative as input.</a:t>
            </a:r>
          </a:p>
          <a:p>
            <a:pPr marL="0" indent="0">
              <a:buNone/>
            </a:pPr>
            <a:endParaRPr lang="en-US" dirty="0"/>
          </a:p>
          <a:p>
            <a:pPr marL="0" indent="0">
              <a:buNone/>
            </a:pPr>
            <a:r>
              <a:rPr lang="en-US" dirty="0"/>
              <a:t>This is done for every year and the model is fit for each one.</a:t>
            </a:r>
          </a:p>
          <a:p>
            <a:pPr marL="0" indent="0">
              <a:buNone/>
            </a:pPr>
            <a:endParaRPr lang="en-US" dirty="0"/>
          </a:p>
          <a:p>
            <a:pPr marL="0" indent="0">
              <a:buNone/>
            </a:pPr>
            <a:r>
              <a:rPr lang="en-US" dirty="0"/>
              <a:t>Also the smoothening of data was done</a:t>
            </a:r>
          </a:p>
        </p:txBody>
      </p:sp>
    </p:spTree>
    <p:extLst>
      <p:ext uri="{BB962C8B-B14F-4D97-AF65-F5344CB8AC3E}">
        <p14:creationId xmlns:p14="http://schemas.microsoft.com/office/powerpoint/2010/main" val="288513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5F1D-0AF7-1942-AA37-822395BD297B}"/>
              </a:ext>
            </a:extLst>
          </p:cNvPr>
          <p:cNvSpPr>
            <a:spLocks noGrp="1"/>
          </p:cNvSpPr>
          <p:nvPr>
            <p:ph type="title"/>
          </p:nvPr>
        </p:nvSpPr>
        <p:spPr/>
        <p:txBody>
          <a:bodyPr/>
          <a:lstStyle/>
          <a:p>
            <a:r>
              <a:rPr lang="en-US" dirty="0"/>
              <a:t>Smoothening the data</a:t>
            </a:r>
          </a:p>
        </p:txBody>
      </p:sp>
      <p:sp>
        <p:nvSpPr>
          <p:cNvPr id="3" name="Content Placeholder 2">
            <a:extLst>
              <a:ext uri="{FF2B5EF4-FFF2-40B4-BE49-F238E27FC236}">
                <a16:creationId xmlns:a16="http://schemas.microsoft.com/office/drawing/2014/main" id="{5A17E727-4766-814B-9277-3DA8AF557DE1}"/>
              </a:ext>
            </a:extLst>
          </p:cNvPr>
          <p:cNvSpPr>
            <a:spLocks noGrp="1"/>
          </p:cNvSpPr>
          <p:nvPr>
            <p:ph idx="1"/>
          </p:nvPr>
        </p:nvSpPr>
        <p:spPr/>
        <p:txBody>
          <a:bodyPr/>
          <a:lstStyle/>
          <a:p>
            <a:pPr marL="0" indent="0">
              <a:buNone/>
            </a:pPr>
            <a:r>
              <a:rPr lang="en-US" dirty="0"/>
              <a:t>To smoothen the predicted data, the difference between the average real test price and the average predicted price on the test set for first 7 days is added to every data in the prediction.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51305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33231-2273-5A4E-B567-B1C73E6CB8E9}"/>
              </a:ext>
            </a:extLst>
          </p:cNvPr>
          <p:cNvSpPr>
            <a:spLocks noGrp="1"/>
          </p:cNvSpPr>
          <p:nvPr>
            <p:ph type="title"/>
          </p:nvPr>
        </p:nvSpPr>
        <p:spPr/>
        <p:txBody>
          <a:bodyPr/>
          <a:lstStyle/>
          <a:p>
            <a:r>
              <a:rPr lang="en-US" dirty="0"/>
              <a:t>Window Analysis for linear regression</a:t>
            </a:r>
          </a:p>
        </p:txBody>
      </p:sp>
      <p:sp>
        <p:nvSpPr>
          <p:cNvPr id="3" name="Content Placeholder 2">
            <a:extLst>
              <a:ext uri="{FF2B5EF4-FFF2-40B4-BE49-F238E27FC236}">
                <a16:creationId xmlns:a16="http://schemas.microsoft.com/office/drawing/2014/main" id="{80B31168-5C82-DD4B-B6AC-9A22CC18C9C5}"/>
              </a:ext>
            </a:extLst>
          </p:cNvPr>
          <p:cNvSpPr>
            <a:spLocks noGrp="1"/>
          </p:cNvSpPr>
          <p:nvPr>
            <p:ph idx="1"/>
          </p:nvPr>
        </p:nvSpPr>
        <p:spPr/>
        <p:txBody>
          <a:bodyPr/>
          <a:lstStyle/>
          <a:p>
            <a:pPr marL="0" indent="0">
              <a:buNone/>
            </a:pPr>
            <a:r>
              <a:rPr lang="en-US" dirty="0"/>
              <a:t>I also tried out a window analysis of the data in which we predict the price of the stock by training the model in last 14 days and using the predicted data to move forward to predict the price on the next day. </a:t>
            </a:r>
          </a:p>
        </p:txBody>
      </p:sp>
    </p:spTree>
    <p:extLst>
      <p:ext uri="{BB962C8B-B14F-4D97-AF65-F5344CB8AC3E}">
        <p14:creationId xmlns:p14="http://schemas.microsoft.com/office/powerpoint/2010/main" val="1917888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4" name="Rectangle 23">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F351C0-49E3-2A4C-B3E7-92F488C9773C}"/>
              </a:ext>
            </a:extLst>
          </p:cNvPr>
          <p:cNvSpPr>
            <a:spLocks noGrp="1"/>
          </p:cNvSpPr>
          <p:nvPr>
            <p:ph type="title"/>
          </p:nvPr>
        </p:nvSpPr>
        <p:spPr>
          <a:xfrm>
            <a:off x="680321" y="753228"/>
            <a:ext cx="5632247" cy="1080938"/>
          </a:xfrm>
        </p:spPr>
        <p:txBody>
          <a:bodyPr>
            <a:normAutofit/>
          </a:bodyPr>
          <a:lstStyle/>
          <a:p>
            <a:r>
              <a:rPr lang="en-US" dirty="0"/>
              <a:t>Linear Regression</a:t>
            </a:r>
          </a:p>
        </p:txBody>
      </p:sp>
      <p:pic>
        <p:nvPicPr>
          <p:cNvPr id="26" name="Picture 25">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58EDC074-2D9F-8740-892F-DD9D99A0BE48}"/>
              </a:ext>
            </a:extLst>
          </p:cNvPr>
          <p:cNvSpPr>
            <a:spLocks noGrp="1"/>
          </p:cNvSpPr>
          <p:nvPr>
            <p:ph idx="1"/>
          </p:nvPr>
        </p:nvSpPr>
        <p:spPr>
          <a:xfrm>
            <a:off x="680322" y="2336873"/>
            <a:ext cx="5632246" cy="1251762"/>
          </a:xfrm>
        </p:spPr>
        <p:txBody>
          <a:bodyPr>
            <a:normAutofit/>
          </a:bodyPr>
          <a:lstStyle/>
          <a:p>
            <a:pPr marL="0" indent="0">
              <a:buNone/>
            </a:pPr>
            <a:r>
              <a:rPr lang="en-US" sz="2000" dirty="0"/>
              <a:t>When we simply fit the linear regression model to the data, the output is not so impressive.</a:t>
            </a:r>
          </a:p>
        </p:txBody>
      </p:sp>
      <p:sp>
        <p:nvSpPr>
          <p:cNvPr id="19" name="TextBox 18">
            <a:extLst>
              <a:ext uri="{FF2B5EF4-FFF2-40B4-BE49-F238E27FC236}">
                <a16:creationId xmlns:a16="http://schemas.microsoft.com/office/drawing/2014/main" id="{8EEB7929-038D-6B4C-B18D-C9324412B67B}"/>
              </a:ext>
            </a:extLst>
          </p:cNvPr>
          <p:cNvSpPr txBox="1"/>
          <p:nvPr/>
        </p:nvSpPr>
        <p:spPr>
          <a:xfrm>
            <a:off x="1247374" y="6376378"/>
            <a:ext cx="2532993" cy="369332"/>
          </a:xfrm>
          <a:prstGeom prst="rect">
            <a:avLst/>
          </a:prstGeom>
          <a:noFill/>
        </p:spPr>
        <p:txBody>
          <a:bodyPr wrap="square" rtlCol="0">
            <a:spAutoFit/>
          </a:bodyPr>
          <a:lstStyle/>
          <a:p>
            <a:r>
              <a:rPr lang="en-US" dirty="0"/>
              <a:t>By Normal Analysis</a:t>
            </a:r>
          </a:p>
        </p:txBody>
      </p:sp>
      <p:sp>
        <p:nvSpPr>
          <p:cNvPr id="23" name="TextBox 22">
            <a:extLst>
              <a:ext uri="{FF2B5EF4-FFF2-40B4-BE49-F238E27FC236}">
                <a16:creationId xmlns:a16="http://schemas.microsoft.com/office/drawing/2014/main" id="{EBF625AA-93CE-5B4E-98DA-D861D33A0AF3}"/>
              </a:ext>
            </a:extLst>
          </p:cNvPr>
          <p:cNvSpPr txBox="1"/>
          <p:nvPr/>
        </p:nvSpPr>
        <p:spPr>
          <a:xfrm>
            <a:off x="8267469" y="6390029"/>
            <a:ext cx="2333296" cy="369332"/>
          </a:xfrm>
          <a:prstGeom prst="rect">
            <a:avLst/>
          </a:prstGeom>
          <a:noFill/>
        </p:spPr>
        <p:txBody>
          <a:bodyPr wrap="square" rtlCol="0">
            <a:spAutoFit/>
          </a:bodyPr>
          <a:lstStyle/>
          <a:p>
            <a:r>
              <a:rPr lang="en-US" dirty="0"/>
              <a:t>By Window analysis</a:t>
            </a:r>
          </a:p>
        </p:txBody>
      </p:sp>
      <p:pic>
        <p:nvPicPr>
          <p:cNvPr id="35" name="Picture 34">
            <a:extLst>
              <a:ext uri="{FF2B5EF4-FFF2-40B4-BE49-F238E27FC236}">
                <a16:creationId xmlns:a16="http://schemas.microsoft.com/office/drawing/2014/main" id="{126D75CD-3D38-5A4D-8BC3-52E4417B2433}"/>
              </a:ext>
            </a:extLst>
          </p:cNvPr>
          <p:cNvPicPr>
            <a:picLocks noChangeAspect="1"/>
          </p:cNvPicPr>
          <p:nvPr/>
        </p:nvPicPr>
        <p:blipFill>
          <a:blip r:embed="rId4"/>
          <a:stretch>
            <a:fillRect/>
          </a:stretch>
        </p:blipFill>
        <p:spPr>
          <a:xfrm>
            <a:off x="316186" y="3261531"/>
            <a:ext cx="4215321" cy="3008020"/>
          </a:xfrm>
          <a:prstGeom prst="rect">
            <a:avLst/>
          </a:prstGeom>
        </p:spPr>
      </p:pic>
      <p:pic>
        <p:nvPicPr>
          <p:cNvPr id="37" name="Picture 36">
            <a:extLst>
              <a:ext uri="{FF2B5EF4-FFF2-40B4-BE49-F238E27FC236}">
                <a16:creationId xmlns:a16="http://schemas.microsoft.com/office/drawing/2014/main" id="{FAC967B6-10AA-0840-9CC4-3CB285B9651E}"/>
              </a:ext>
            </a:extLst>
          </p:cNvPr>
          <p:cNvPicPr>
            <a:picLocks noChangeAspect="1"/>
          </p:cNvPicPr>
          <p:nvPr/>
        </p:nvPicPr>
        <p:blipFill>
          <a:blip r:embed="rId5"/>
          <a:stretch>
            <a:fillRect/>
          </a:stretch>
        </p:blipFill>
        <p:spPr>
          <a:xfrm>
            <a:off x="7287230" y="3245278"/>
            <a:ext cx="4151892" cy="3046112"/>
          </a:xfrm>
          <a:prstGeom prst="rect">
            <a:avLst/>
          </a:prstGeom>
        </p:spPr>
      </p:pic>
    </p:spTree>
    <p:extLst>
      <p:ext uri="{BB962C8B-B14F-4D97-AF65-F5344CB8AC3E}">
        <p14:creationId xmlns:p14="http://schemas.microsoft.com/office/powerpoint/2010/main" val="280717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A039-5B3A-FB4F-A4A3-DDD356FD5EC7}"/>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D55E105A-C28B-4441-BA0F-EF26101ED8B6}"/>
              </a:ext>
            </a:extLst>
          </p:cNvPr>
          <p:cNvSpPr>
            <a:spLocks noGrp="1"/>
          </p:cNvSpPr>
          <p:nvPr>
            <p:ph idx="1"/>
          </p:nvPr>
        </p:nvSpPr>
        <p:spPr>
          <a:xfrm>
            <a:off x="680321" y="2042583"/>
            <a:ext cx="9613861" cy="3599316"/>
          </a:xfrm>
        </p:spPr>
        <p:txBody>
          <a:bodyPr/>
          <a:lstStyle/>
          <a:p>
            <a:pPr marL="0" indent="0">
              <a:buNone/>
            </a:pPr>
            <a:r>
              <a:rPr lang="en-US" dirty="0"/>
              <a:t>Data -&gt; DJIA index prices</a:t>
            </a:r>
          </a:p>
          <a:p>
            <a:pPr marL="0" indent="0">
              <a:buNone/>
            </a:pPr>
            <a:r>
              <a:rPr lang="en-US" dirty="0"/>
              <a:t>The main dataset consists of 3 columns as close price, </a:t>
            </a:r>
            <a:r>
              <a:rPr lang="en-US" dirty="0" err="1"/>
              <a:t>adj</a:t>
            </a:r>
            <a:r>
              <a:rPr lang="en-US" dirty="0"/>
              <a:t> close price and the articles for the given index date.</a:t>
            </a:r>
          </a:p>
          <a:p>
            <a:pPr marL="0" indent="0">
              <a:buNone/>
            </a:pPr>
            <a:r>
              <a:rPr lang="en-US" dirty="0"/>
              <a:t>The dates are the index and range from 2007-2016</a:t>
            </a:r>
          </a:p>
          <a:p>
            <a:pPr marL="0" indent="0">
              <a:buNone/>
            </a:pPr>
            <a:r>
              <a:rPr lang="en-US" dirty="0"/>
              <a:t>The news articles are from NY Times</a:t>
            </a:r>
          </a:p>
          <a:p>
            <a:pPr marL="0" indent="0">
              <a:buNone/>
            </a:pPr>
            <a:endParaRPr lang="en-US" dirty="0"/>
          </a:p>
        </p:txBody>
      </p:sp>
      <p:pic>
        <p:nvPicPr>
          <p:cNvPr id="5" name="Picture 4">
            <a:extLst>
              <a:ext uri="{FF2B5EF4-FFF2-40B4-BE49-F238E27FC236}">
                <a16:creationId xmlns:a16="http://schemas.microsoft.com/office/drawing/2014/main" id="{9038B731-2312-8346-9CB4-36C53CA594D7}"/>
              </a:ext>
            </a:extLst>
          </p:cNvPr>
          <p:cNvPicPr>
            <a:picLocks noChangeAspect="1"/>
          </p:cNvPicPr>
          <p:nvPr/>
        </p:nvPicPr>
        <p:blipFill>
          <a:blip r:embed="rId2"/>
          <a:stretch>
            <a:fillRect/>
          </a:stretch>
        </p:blipFill>
        <p:spPr>
          <a:xfrm>
            <a:off x="1680341" y="4357249"/>
            <a:ext cx="7086600" cy="2171700"/>
          </a:xfrm>
          <a:prstGeom prst="rect">
            <a:avLst/>
          </a:prstGeom>
        </p:spPr>
      </p:pic>
    </p:spTree>
    <p:extLst>
      <p:ext uri="{BB962C8B-B14F-4D97-AF65-F5344CB8AC3E}">
        <p14:creationId xmlns:p14="http://schemas.microsoft.com/office/powerpoint/2010/main" val="309471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ED7A9-99CF-5240-BA70-A15BF3BD1619}"/>
              </a:ext>
            </a:extLst>
          </p:cNvPr>
          <p:cNvPicPr>
            <a:picLocks noChangeAspect="1"/>
          </p:cNvPicPr>
          <p:nvPr/>
        </p:nvPicPr>
        <p:blipFill>
          <a:blip r:embed="rId2"/>
          <a:stretch>
            <a:fillRect/>
          </a:stretch>
        </p:blipFill>
        <p:spPr>
          <a:xfrm>
            <a:off x="1220295" y="2304174"/>
            <a:ext cx="7607300" cy="1892300"/>
          </a:xfrm>
          <a:prstGeom prst="rect">
            <a:avLst/>
          </a:prstGeom>
        </p:spPr>
      </p:pic>
    </p:spTree>
    <p:extLst>
      <p:ext uri="{BB962C8B-B14F-4D97-AF65-F5344CB8AC3E}">
        <p14:creationId xmlns:p14="http://schemas.microsoft.com/office/powerpoint/2010/main" val="1932996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34F4D-5283-A245-816A-6B89B51E0069}"/>
              </a:ext>
            </a:extLst>
          </p:cNvPr>
          <p:cNvSpPr>
            <a:spLocks noGrp="1"/>
          </p:cNvSpPr>
          <p:nvPr>
            <p:ph type="title"/>
          </p:nvPr>
        </p:nvSpPr>
        <p:spPr/>
        <p:txBody>
          <a:bodyPr/>
          <a:lstStyle/>
          <a:p>
            <a:r>
              <a:rPr lang="en-US" dirty="0"/>
              <a:t>Implementing Ridge Regression</a:t>
            </a:r>
          </a:p>
        </p:txBody>
      </p:sp>
      <p:sp>
        <p:nvSpPr>
          <p:cNvPr id="3" name="Content Placeholder 2">
            <a:extLst>
              <a:ext uri="{FF2B5EF4-FFF2-40B4-BE49-F238E27FC236}">
                <a16:creationId xmlns:a16="http://schemas.microsoft.com/office/drawing/2014/main" id="{B2F8808B-953A-ED4A-A621-942F313AD381}"/>
              </a:ext>
            </a:extLst>
          </p:cNvPr>
          <p:cNvSpPr>
            <a:spLocks noGrp="1"/>
          </p:cNvSpPr>
          <p:nvPr>
            <p:ph idx="1"/>
          </p:nvPr>
        </p:nvSpPr>
        <p:spPr/>
        <p:txBody>
          <a:bodyPr/>
          <a:lstStyle/>
          <a:p>
            <a:pPr marL="0" indent="0">
              <a:buNone/>
            </a:pPr>
            <a:r>
              <a:rPr lang="en-US" dirty="0"/>
              <a:t>Ridge regression is the regularized version of Linear Regression. Depending on the value of regularization rate, the RMSE error decreases. Regularization helps in preventing overfitting by penalizing higher magnitude weights increasing the cost.</a:t>
            </a:r>
          </a:p>
          <a:p>
            <a:pPr marL="0" indent="0">
              <a:buNone/>
            </a:pPr>
            <a:r>
              <a:rPr lang="en-IN" dirty="0"/>
              <a:t>What does a large coefficient signify? It means that we’re putting a lot of emphasis on that feature, i.e. the particular feature is a good predictor for the outcome. The feature has a high capability of swinging the cost function to reach the minima.</a:t>
            </a:r>
          </a:p>
          <a:p>
            <a:pPr marL="0" indent="0">
              <a:buNone/>
            </a:pPr>
            <a:r>
              <a:rPr lang="en-IN" dirty="0"/>
              <a:t>This kind of model leads to overfitting.</a:t>
            </a:r>
            <a:endParaRPr lang="en-US" dirty="0"/>
          </a:p>
        </p:txBody>
      </p:sp>
    </p:spTree>
    <p:extLst>
      <p:ext uri="{BB962C8B-B14F-4D97-AF65-F5344CB8AC3E}">
        <p14:creationId xmlns:p14="http://schemas.microsoft.com/office/powerpoint/2010/main" val="4056971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6F2EA862-6B26-4805-888C-951CD3C984B7}"/>
              </a:ext>
            </a:extLst>
          </p:cNvPr>
          <p:cNvSpPr>
            <a:spLocks noGrp="1"/>
          </p:cNvSpPr>
          <p:nvPr>
            <p:ph idx="1"/>
          </p:nvPr>
        </p:nvSpPr>
        <p:spPr>
          <a:xfrm>
            <a:off x="451946" y="2336873"/>
            <a:ext cx="5454868" cy="3599316"/>
          </a:xfrm>
        </p:spPr>
        <p:txBody>
          <a:bodyPr>
            <a:normAutofit/>
          </a:bodyPr>
          <a:lstStyle/>
          <a:p>
            <a:pPr marL="0" indent="0">
              <a:buNone/>
            </a:pPr>
            <a:r>
              <a:rPr lang="en-US" sz="2000" dirty="0"/>
              <a:t>In Ridge regression (L2 regularization), a commonly used regularization technique, we add a penalty proportional to the squared magnitude of each weight.</a:t>
            </a:r>
          </a:p>
          <a:p>
            <a:pPr marL="0" indent="0">
              <a:buNone/>
            </a:pPr>
            <a:r>
              <a:rPr lang="el-GR" sz="2000" dirty="0"/>
              <a:t>λ </a:t>
            </a:r>
            <a:r>
              <a:rPr lang="en-US" sz="2000" dirty="0"/>
              <a:t>is a hyper-parameter that we choose and decides the regularization strength. Larger values of </a:t>
            </a:r>
            <a:r>
              <a:rPr lang="el-GR" sz="2000" dirty="0"/>
              <a:t>λ </a:t>
            </a:r>
            <a:r>
              <a:rPr lang="en-US" sz="2000" dirty="0"/>
              <a:t>imply more regularization, which reduces the w values.</a:t>
            </a:r>
          </a:p>
        </p:txBody>
      </p:sp>
      <p:pic>
        <p:nvPicPr>
          <p:cNvPr id="13" name="Content Placeholder 4">
            <a:extLst>
              <a:ext uri="{FF2B5EF4-FFF2-40B4-BE49-F238E27FC236}">
                <a16:creationId xmlns:a16="http://schemas.microsoft.com/office/drawing/2014/main" id="{60E9DD59-E4CD-0C47-9677-E38F99E21421}"/>
              </a:ext>
            </a:extLst>
          </p:cNvPr>
          <p:cNvPicPr>
            <a:picLocks noChangeAspect="1"/>
          </p:cNvPicPr>
          <p:nvPr/>
        </p:nvPicPr>
        <p:blipFill>
          <a:blip r:embed="rId2"/>
          <a:stretch>
            <a:fillRect/>
          </a:stretch>
        </p:blipFill>
        <p:spPr>
          <a:xfrm>
            <a:off x="6095999" y="3637697"/>
            <a:ext cx="4198182" cy="997068"/>
          </a:xfrm>
          <a:prstGeom prst="rect">
            <a:avLst/>
          </a:prstGeom>
          <a:ln>
            <a:noFill/>
          </a:ln>
          <a:effectLst>
            <a:outerShdw blurRad="76200" dist="63500" dir="5040000" algn="tl" rotWithShape="0">
              <a:srgbClr val="000000">
                <a:alpha val="41000"/>
              </a:srgbClr>
            </a:outerShdw>
          </a:effectLst>
        </p:spPr>
      </p:pic>
      <p:sp>
        <p:nvSpPr>
          <p:cNvPr id="5" name="TextBox 4">
            <a:extLst>
              <a:ext uri="{FF2B5EF4-FFF2-40B4-BE49-F238E27FC236}">
                <a16:creationId xmlns:a16="http://schemas.microsoft.com/office/drawing/2014/main" id="{0F44C5B1-0C02-FC45-BF43-FFC8A63F030A}"/>
              </a:ext>
            </a:extLst>
          </p:cNvPr>
          <p:cNvSpPr txBox="1"/>
          <p:nvPr/>
        </p:nvSpPr>
        <p:spPr>
          <a:xfrm>
            <a:off x="7249159" y="2984939"/>
            <a:ext cx="1891862" cy="369332"/>
          </a:xfrm>
          <a:prstGeom prst="rect">
            <a:avLst/>
          </a:prstGeom>
          <a:noFill/>
        </p:spPr>
        <p:txBody>
          <a:bodyPr wrap="square" rtlCol="0">
            <a:spAutoFit/>
          </a:bodyPr>
          <a:lstStyle/>
          <a:p>
            <a:r>
              <a:rPr lang="en-US" dirty="0"/>
              <a:t>Cost Function</a:t>
            </a:r>
          </a:p>
        </p:txBody>
      </p:sp>
    </p:spTree>
    <p:extLst>
      <p:ext uri="{BB962C8B-B14F-4D97-AF65-F5344CB8AC3E}">
        <p14:creationId xmlns:p14="http://schemas.microsoft.com/office/powerpoint/2010/main" val="2043650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DA74EC-178F-874F-8E6A-0468F5E7A280}"/>
              </a:ext>
            </a:extLst>
          </p:cNvPr>
          <p:cNvSpPr>
            <a:spLocks noGrp="1"/>
          </p:cNvSpPr>
          <p:nvPr>
            <p:ph idx="1"/>
          </p:nvPr>
        </p:nvSpPr>
        <p:spPr>
          <a:xfrm>
            <a:off x="638280" y="1117673"/>
            <a:ext cx="6472510" cy="3599316"/>
          </a:xfrm>
        </p:spPr>
        <p:txBody>
          <a:bodyPr>
            <a:normAutofit/>
          </a:bodyPr>
          <a:lstStyle/>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Regularized model leads to decrease in RMSE</a:t>
            </a:r>
          </a:p>
          <a:p>
            <a:pPr marL="0" indent="0">
              <a:buNone/>
            </a:pPr>
            <a:r>
              <a:rPr lang="en-US" sz="2000" dirty="0"/>
              <a:t>We have to adjust the value of lambda to get optimize the model</a:t>
            </a:r>
          </a:p>
        </p:txBody>
      </p:sp>
      <p:pic>
        <p:nvPicPr>
          <p:cNvPr id="10" name="Picture 9">
            <a:extLst>
              <a:ext uri="{FF2B5EF4-FFF2-40B4-BE49-F238E27FC236}">
                <a16:creationId xmlns:a16="http://schemas.microsoft.com/office/drawing/2014/main" id="{F98FC970-3385-B54E-8BDF-D3319C6ADA3E}"/>
              </a:ext>
            </a:extLst>
          </p:cNvPr>
          <p:cNvPicPr>
            <a:picLocks noChangeAspect="1"/>
          </p:cNvPicPr>
          <p:nvPr/>
        </p:nvPicPr>
        <p:blipFill>
          <a:blip r:embed="rId2"/>
          <a:stretch>
            <a:fillRect/>
          </a:stretch>
        </p:blipFill>
        <p:spPr>
          <a:xfrm>
            <a:off x="8421633" y="2085865"/>
            <a:ext cx="2101926" cy="4588204"/>
          </a:xfrm>
          <a:prstGeom prst="rect">
            <a:avLst/>
          </a:prstGeom>
        </p:spPr>
      </p:pic>
      <p:pic>
        <p:nvPicPr>
          <p:cNvPr id="12" name="Picture 11">
            <a:extLst>
              <a:ext uri="{FF2B5EF4-FFF2-40B4-BE49-F238E27FC236}">
                <a16:creationId xmlns:a16="http://schemas.microsoft.com/office/drawing/2014/main" id="{34227D9A-CFF0-8D48-9A29-1464A12CE7EC}"/>
              </a:ext>
            </a:extLst>
          </p:cNvPr>
          <p:cNvPicPr>
            <a:picLocks noChangeAspect="1"/>
          </p:cNvPicPr>
          <p:nvPr/>
        </p:nvPicPr>
        <p:blipFill>
          <a:blip r:embed="rId3"/>
          <a:stretch>
            <a:fillRect/>
          </a:stretch>
        </p:blipFill>
        <p:spPr>
          <a:xfrm>
            <a:off x="503401" y="4034221"/>
            <a:ext cx="6958943" cy="1713683"/>
          </a:xfrm>
          <a:prstGeom prst="rect">
            <a:avLst/>
          </a:prstGeom>
        </p:spPr>
      </p:pic>
    </p:spTree>
    <p:extLst>
      <p:ext uri="{BB962C8B-B14F-4D97-AF65-F5344CB8AC3E}">
        <p14:creationId xmlns:p14="http://schemas.microsoft.com/office/powerpoint/2010/main" val="3201419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005375-AE3B-E84C-8A08-E471D0A07638}"/>
              </a:ext>
            </a:extLst>
          </p:cNvPr>
          <p:cNvPicPr>
            <a:picLocks noChangeAspect="1"/>
          </p:cNvPicPr>
          <p:nvPr/>
        </p:nvPicPr>
        <p:blipFill>
          <a:blip r:embed="rId2"/>
          <a:stretch>
            <a:fillRect/>
          </a:stretch>
        </p:blipFill>
        <p:spPr>
          <a:xfrm>
            <a:off x="814770" y="2550072"/>
            <a:ext cx="4442769" cy="3241127"/>
          </a:xfrm>
          <a:prstGeom prst="rect">
            <a:avLst/>
          </a:prstGeom>
        </p:spPr>
      </p:pic>
      <p:pic>
        <p:nvPicPr>
          <p:cNvPr id="11" name="Picture 10">
            <a:extLst>
              <a:ext uri="{FF2B5EF4-FFF2-40B4-BE49-F238E27FC236}">
                <a16:creationId xmlns:a16="http://schemas.microsoft.com/office/drawing/2014/main" id="{86E91F09-7333-F04A-A610-90F115AF8D6F}"/>
              </a:ext>
            </a:extLst>
          </p:cNvPr>
          <p:cNvPicPr>
            <a:picLocks noChangeAspect="1"/>
          </p:cNvPicPr>
          <p:nvPr/>
        </p:nvPicPr>
        <p:blipFill>
          <a:blip r:embed="rId3"/>
          <a:stretch>
            <a:fillRect/>
          </a:stretch>
        </p:blipFill>
        <p:spPr>
          <a:xfrm>
            <a:off x="6330353" y="2550072"/>
            <a:ext cx="4366054" cy="3241127"/>
          </a:xfrm>
          <a:prstGeom prst="rect">
            <a:avLst/>
          </a:prstGeom>
        </p:spPr>
      </p:pic>
    </p:spTree>
    <p:extLst>
      <p:ext uri="{BB962C8B-B14F-4D97-AF65-F5344CB8AC3E}">
        <p14:creationId xmlns:p14="http://schemas.microsoft.com/office/powerpoint/2010/main" val="2438431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87DD-1681-F646-8878-CBAC03C02DF5}"/>
              </a:ext>
            </a:extLst>
          </p:cNvPr>
          <p:cNvSpPr>
            <a:spLocks noGrp="1"/>
          </p:cNvSpPr>
          <p:nvPr>
            <p:ph type="title"/>
          </p:nvPr>
        </p:nvSpPr>
        <p:spPr/>
        <p:txBody>
          <a:bodyPr/>
          <a:lstStyle/>
          <a:p>
            <a:r>
              <a:rPr lang="en-US" dirty="0"/>
              <a:t>Decision Tree Regression</a:t>
            </a:r>
          </a:p>
        </p:txBody>
      </p:sp>
      <p:sp>
        <p:nvSpPr>
          <p:cNvPr id="3" name="Content Placeholder 2">
            <a:extLst>
              <a:ext uri="{FF2B5EF4-FFF2-40B4-BE49-F238E27FC236}">
                <a16:creationId xmlns:a16="http://schemas.microsoft.com/office/drawing/2014/main" id="{AB06457A-329D-B64C-8A58-E5186A64CEC1}"/>
              </a:ext>
            </a:extLst>
          </p:cNvPr>
          <p:cNvSpPr>
            <a:spLocks noGrp="1"/>
          </p:cNvSpPr>
          <p:nvPr>
            <p:ph idx="1"/>
          </p:nvPr>
        </p:nvSpPr>
        <p:spPr/>
        <p:txBody>
          <a:bodyPr/>
          <a:lstStyle/>
          <a:p>
            <a:pPr marL="0" indent="0">
              <a:buNone/>
            </a:pPr>
            <a:r>
              <a:rPr lang="en-US" dirty="0"/>
              <a:t>The regression is done by splitting the dataset based on an attribute after finding a optimal split. (lower cost) </a:t>
            </a:r>
          </a:p>
        </p:txBody>
      </p:sp>
      <p:pic>
        <p:nvPicPr>
          <p:cNvPr id="6" name="Picture 5">
            <a:extLst>
              <a:ext uri="{FF2B5EF4-FFF2-40B4-BE49-F238E27FC236}">
                <a16:creationId xmlns:a16="http://schemas.microsoft.com/office/drawing/2014/main" id="{A0B91670-C829-2644-A6C4-AF22B864B0CE}"/>
              </a:ext>
            </a:extLst>
          </p:cNvPr>
          <p:cNvPicPr>
            <a:picLocks noChangeAspect="1"/>
          </p:cNvPicPr>
          <p:nvPr/>
        </p:nvPicPr>
        <p:blipFill>
          <a:blip r:embed="rId2"/>
          <a:stretch>
            <a:fillRect/>
          </a:stretch>
        </p:blipFill>
        <p:spPr>
          <a:xfrm>
            <a:off x="680321" y="3121736"/>
            <a:ext cx="4965700" cy="3619500"/>
          </a:xfrm>
          <a:prstGeom prst="rect">
            <a:avLst/>
          </a:prstGeom>
        </p:spPr>
      </p:pic>
      <p:pic>
        <p:nvPicPr>
          <p:cNvPr id="8" name="Picture 7">
            <a:extLst>
              <a:ext uri="{FF2B5EF4-FFF2-40B4-BE49-F238E27FC236}">
                <a16:creationId xmlns:a16="http://schemas.microsoft.com/office/drawing/2014/main" id="{828C19BE-F471-4C4E-87B7-4F9D555FB3DF}"/>
              </a:ext>
            </a:extLst>
          </p:cNvPr>
          <p:cNvPicPr>
            <a:picLocks noChangeAspect="1"/>
          </p:cNvPicPr>
          <p:nvPr/>
        </p:nvPicPr>
        <p:blipFill>
          <a:blip r:embed="rId3"/>
          <a:stretch>
            <a:fillRect/>
          </a:stretch>
        </p:blipFill>
        <p:spPr>
          <a:xfrm>
            <a:off x="6062662" y="3098800"/>
            <a:ext cx="4781551" cy="3629075"/>
          </a:xfrm>
          <a:prstGeom prst="rect">
            <a:avLst/>
          </a:prstGeom>
        </p:spPr>
      </p:pic>
    </p:spTree>
    <p:extLst>
      <p:ext uri="{BB962C8B-B14F-4D97-AF65-F5344CB8AC3E}">
        <p14:creationId xmlns:p14="http://schemas.microsoft.com/office/powerpoint/2010/main" val="81268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736E3-0D53-1742-9080-DE317EFE9C79}"/>
              </a:ext>
            </a:extLst>
          </p:cNvPr>
          <p:cNvPicPr>
            <a:picLocks noChangeAspect="1"/>
          </p:cNvPicPr>
          <p:nvPr/>
        </p:nvPicPr>
        <p:blipFill>
          <a:blip r:embed="rId2"/>
          <a:stretch>
            <a:fillRect/>
          </a:stretch>
        </p:blipFill>
        <p:spPr>
          <a:xfrm>
            <a:off x="1203216" y="2226442"/>
            <a:ext cx="7683500" cy="1879600"/>
          </a:xfrm>
          <a:prstGeom prst="rect">
            <a:avLst/>
          </a:prstGeom>
        </p:spPr>
      </p:pic>
    </p:spTree>
    <p:extLst>
      <p:ext uri="{BB962C8B-B14F-4D97-AF65-F5344CB8AC3E}">
        <p14:creationId xmlns:p14="http://schemas.microsoft.com/office/powerpoint/2010/main" val="394162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D97F-C86E-C94D-8194-4E2D557A2CF5}"/>
              </a:ext>
            </a:extLst>
          </p:cNvPr>
          <p:cNvSpPr>
            <a:spLocks noGrp="1"/>
          </p:cNvSpPr>
          <p:nvPr>
            <p:ph type="title"/>
          </p:nvPr>
        </p:nvSpPr>
        <p:spPr/>
        <p:txBody>
          <a:bodyPr/>
          <a:lstStyle/>
          <a:p>
            <a:r>
              <a:rPr lang="en-US" dirty="0"/>
              <a:t>Bagging	</a:t>
            </a:r>
          </a:p>
        </p:txBody>
      </p:sp>
      <p:sp>
        <p:nvSpPr>
          <p:cNvPr id="3" name="Content Placeholder 2">
            <a:extLst>
              <a:ext uri="{FF2B5EF4-FFF2-40B4-BE49-F238E27FC236}">
                <a16:creationId xmlns:a16="http://schemas.microsoft.com/office/drawing/2014/main" id="{B403CF62-F590-EA42-B5C9-1F7B9E83222A}"/>
              </a:ext>
            </a:extLst>
          </p:cNvPr>
          <p:cNvSpPr>
            <a:spLocks noGrp="1"/>
          </p:cNvSpPr>
          <p:nvPr>
            <p:ph idx="1"/>
          </p:nvPr>
        </p:nvSpPr>
        <p:spPr/>
        <p:txBody>
          <a:bodyPr/>
          <a:lstStyle/>
          <a:p>
            <a:pPr marL="0" indent="0">
              <a:buNone/>
            </a:pPr>
            <a:r>
              <a:rPr lang="en-US" dirty="0"/>
              <a:t>What bagging basically does is it computes decision tree regression on resampled data and averages all the computed predicted values to find the predicted value.</a:t>
            </a:r>
          </a:p>
          <a:p>
            <a:pPr marL="0" indent="0">
              <a:buNone/>
            </a:pPr>
            <a:endParaRPr lang="en-US" dirty="0"/>
          </a:p>
          <a:p>
            <a:pPr marL="0" indent="0">
              <a:buNone/>
            </a:pPr>
            <a:r>
              <a:rPr lang="en-US" dirty="0"/>
              <a:t>We have implemented bagging with base model as decision regression tree (with different node depth values) and different no. of estimators to observe the change in RMSE error </a:t>
            </a:r>
          </a:p>
        </p:txBody>
      </p:sp>
    </p:spTree>
    <p:extLst>
      <p:ext uri="{BB962C8B-B14F-4D97-AF65-F5344CB8AC3E}">
        <p14:creationId xmlns:p14="http://schemas.microsoft.com/office/powerpoint/2010/main" val="176181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20EE5D-205B-6243-9130-5C5BDBA807CE}"/>
              </a:ext>
            </a:extLst>
          </p:cNvPr>
          <p:cNvPicPr>
            <a:picLocks noGrp="1" noChangeAspect="1"/>
          </p:cNvPicPr>
          <p:nvPr>
            <p:ph idx="1"/>
          </p:nvPr>
        </p:nvPicPr>
        <p:blipFill>
          <a:blip r:embed="rId2"/>
          <a:stretch>
            <a:fillRect/>
          </a:stretch>
        </p:blipFill>
        <p:spPr>
          <a:xfrm>
            <a:off x="1023282" y="2893164"/>
            <a:ext cx="2489200" cy="3073400"/>
          </a:xfrm>
        </p:spPr>
      </p:pic>
      <p:sp>
        <p:nvSpPr>
          <p:cNvPr id="6" name="TextBox 5">
            <a:extLst>
              <a:ext uri="{FF2B5EF4-FFF2-40B4-BE49-F238E27FC236}">
                <a16:creationId xmlns:a16="http://schemas.microsoft.com/office/drawing/2014/main" id="{6FB3F826-1425-014C-A85B-A08E0D843B66}"/>
              </a:ext>
            </a:extLst>
          </p:cNvPr>
          <p:cNvSpPr txBox="1"/>
          <p:nvPr/>
        </p:nvSpPr>
        <p:spPr>
          <a:xfrm>
            <a:off x="680321" y="2387197"/>
            <a:ext cx="3336170" cy="369332"/>
          </a:xfrm>
          <a:prstGeom prst="rect">
            <a:avLst/>
          </a:prstGeom>
          <a:noFill/>
        </p:spPr>
        <p:txBody>
          <a:bodyPr wrap="none" rtlCol="0">
            <a:spAutoFit/>
          </a:bodyPr>
          <a:lstStyle/>
          <a:p>
            <a:r>
              <a:rPr lang="en-US" dirty="0"/>
              <a:t>Some of the RMSE error values</a:t>
            </a:r>
          </a:p>
        </p:txBody>
      </p:sp>
      <p:pic>
        <p:nvPicPr>
          <p:cNvPr id="8" name="Picture 7">
            <a:extLst>
              <a:ext uri="{FF2B5EF4-FFF2-40B4-BE49-F238E27FC236}">
                <a16:creationId xmlns:a16="http://schemas.microsoft.com/office/drawing/2014/main" id="{2A14C98D-F837-5B47-9E09-DEB56752A6D0}"/>
              </a:ext>
            </a:extLst>
          </p:cNvPr>
          <p:cNvPicPr>
            <a:picLocks noChangeAspect="1"/>
          </p:cNvPicPr>
          <p:nvPr/>
        </p:nvPicPr>
        <p:blipFill>
          <a:blip r:embed="rId3"/>
          <a:stretch>
            <a:fillRect/>
          </a:stretch>
        </p:blipFill>
        <p:spPr>
          <a:xfrm>
            <a:off x="5487251" y="3288862"/>
            <a:ext cx="2844800" cy="1016000"/>
          </a:xfrm>
          <a:prstGeom prst="rect">
            <a:avLst/>
          </a:prstGeom>
        </p:spPr>
      </p:pic>
    </p:spTree>
    <p:extLst>
      <p:ext uri="{BB962C8B-B14F-4D97-AF65-F5344CB8AC3E}">
        <p14:creationId xmlns:p14="http://schemas.microsoft.com/office/powerpoint/2010/main" val="1019643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B50C-0725-764B-8E49-1EE8FBC1181F}"/>
              </a:ext>
            </a:extLst>
          </p:cNvPr>
          <p:cNvSpPr>
            <a:spLocks noGrp="1"/>
          </p:cNvSpPr>
          <p:nvPr>
            <p:ph type="title"/>
          </p:nvPr>
        </p:nvSpPr>
        <p:spPr/>
        <p:txBody>
          <a:bodyPr/>
          <a:lstStyle/>
          <a:p>
            <a:r>
              <a:rPr lang="en-US" dirty="0"/>
              <a:t>Random Forest Regression</a:t>
            </a:r>
          </a:p>
        </p:txBody>
      </p:sp>
      <p:sp>
        <p:nvSpPr>
          <p:cNvPr id="3" name="Content Placeholder 2">
            <a:extLst>
              <a:ext uri="{FF2B5EF4-FFF2-40B4-BE49-F238E27FC236}">
                <a16:creationId xmlns:a16="http://schemas.microsoft.com/office/drawing/2014/main" id="{096AF9ED-593D-A74C-A82C-C6F1B7DC6488}"/>
              </a:ext>
            </a:extLst>
          </p:cNvPr>
          <p:cNvSpPr>
            <a:spLocks noGrp="1"/>
          </p:cNvSpPr>
          <p:nvPr>
            <p:ph idx="1"/>
          </p:nvPr>
        </p:nvSpPr>
        <p:spPr/>
        <p:txBody>
          <a:bodyPr/>
          <a:lstStyle/>
          <a:p>
            <a:pPr marL="0" indent="0">
              <a:buNone/>
            </a:pPr>
            <a:r>
              <a:rPr lang="en-US" dirty="0"/>
              <a:t>It uses a lot of decision trees implementation to include all of the possible optimal trees formed by splits and averages the predicted values obtained from all trees as the predicted value.</a:t>
            </a:r>
          </a:p>
        </p:txBody>
      </p:sp>
      <p:pic>
        <p:nvPicPr>
          <p:cNvPr id="6" name="Picture 5">
            <a:extLst>
              <a:ext uri="{FF2B5EF4-FFF2-40B4-BE49-F238E27FC236}">
                <a16:creationId xmlns:a16="http://schemas.microsoft.com/office/drawing/2014/main" id="{BDAEC722-33F8-EC41-900E-6FB39B8C12A6}"/>
              </a:ext>
            </a:extLst>
          </p:cNvPr>
          <p:cNvPicPr>
            <a:picLocks noChangeAspect="1"/>
          </p:cNvPicPr>
          <p:nvPr/>
        </p:nvPicPr>
        <p:blipFill>
          <a:blip r:embed="rId2"/>
          <a:stretch>
            <a:fillRect/>
          </a:stretch>
        </p:blipFill>
        <p:spPr>
          <a:xfrm>
            <a:off x="6253654" y="3454862"/>
            <a:ext cx="4440183" cy="3257622"/>
          </a:xfrm>
          <a:prstGeom prst="rect">
            <a:avLst/>
          </a:prstGeom>
        </p:spPr>
      </p:pic>
      <p:pic>
        <p:nvPicPr>
          <p:cNvPr id="8" name="Picture 7">
            <a:extLst>
              <a:ext uri="{FF2B5EF4-FFF2-40B4-BE49-F238E27FC236}">
                <a16:creationId xmlns:a16="http://schemas.microsoft.com/office/drawing/2014/main" id="{3F3DEFB7-53AF-7847-BD77-C196FF4DA13D}"/>
              </a:ext>
            </a:extLst>
          </p:cNvPr>
          <p:cNvPicPr>
            <a:picLocks noChangeAspect="1"/>
          </p:cNvPicPr>
          <p:nvPr/>
        </p:nvPicPr>
        <p:blipFill>
          <a:blip r:embed="rId3"/>
          <a:stretch>
            <a:fillRect/>
          </a:stretch>
        </p:blipFill>
        <p:spPr>
          <a:xfrm>
            <a:off x="680321" y="3454862"/>
            <a:ext cx="4554094" cy="3243238"/>
          </a:xfrm>
          <a:prstGeom prst="rect">
            <a:avLst/>
          </a:prstGeom>
        </p:spPr>
      </p:pic>
    </p:spTree>
    <p:extLst>
      <p:ext uri="{BB962C8B-B14F-4D97-AF65-F5344CB8AC3E}">
        <p14:creationId xmlns:p14="http://schemas.microsoft.com/office/powerpoint/2010/main" val="2780525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29BE-5314-0342-9799-943EA8AD2E55}"/>
              </a:ext>
            </a:extLst>
          </p:cNvPr>
          <p:cNvSpPr>
            <a:spLocks noGrp="1"/>
          </p:cNvSpPr>
          <p:nvPr>
            <p:ph type="title"/>
          </p:nvPr>
        </p:nvSpPr>
        <p:spPr/>
        <p:txBody>
          <a:bodyPr/>
          <a:lstStyle/>
          <a:p>
            <a:r>
              <a:rPr lang="en-US" dirty="0"/>
              <a:t>Addition of news data</a:t>
            </a:r>
          </a:p>
        </p:txBody>
      </p:sp>
      <p:sp>
        <p:nvSpPr>
          <p:cNvPr id="3" name="Content Placeholder 2">
            <a:extLst>
              <a:ext uri="{FF2B5EF4-FFF2-40B4-BE49-F238E27FC236}">
                <a16:creationId xmlns:a16="http://schemas.microsoft.com/office/drawing/2014/main" id="{271A2BA3-0D1A-7D44-A541-F1D7123F1790}"/>
              </a:ext>
            </a:extLst>
          </p:cNvPr>
          <p:cNvSpPr>
            <a:spLocks noGrp="1"/>
          </p:cNvSpPr>
          <p:nvPr>
            <p:ph idx="1"/>
          </p:nvPr>
        </p:nvSpPr>
        <p:spPr/>
        <p:txBody>
          <a:bodyPr/>
          <a:lstStyle/>
          <a:p>
            <a:pPr marL="0" indent="0">
              <a:buNone/>
            </a:pPr>
            <a:r>
              <a:rPr lang="en-US" dirty="0"/>
              <a:t>I also added the reddit news data 2008-2016 to the dataset corresponding to the dates. The data consisted of top 20 news headlines. </a:t>
            </a:r>
          </a:p>
        </p:txBody>
      </p:sp>
      <p:pic>
        <p:nvPicPr>
          <p:cNvPr id="5" name="Picture 4">
            <a:extLst>
              <a:ext uri="{FF2B5EF4-FFF2-40B4-BE49-F238E27FC236}">
                <a16:creationId xmlns:a16="http://schemas.microsoft.com/office/drawing/2014/main" id="{841ED4B2-7411-DB4E-B49D-05358CBA578A}"/>
              </a:ext>
            </a:extLst>
          </p:cNvPr>
          <p:cNvPicPr>
            <a:picLocks noChangeAspect="1"/>
          </p:cNvPicPr>
          <p:nvPr/>
        </p:nvPicPr>
        <p:blipFill>
          <a:blip r:embed="rId2"/>
          <a:stretch>
            <a:fillRect/>
          </a:stretch>
        </p:blipFill>
        <p:spPr>
          <a:xfrm>
            <a:off x="483476" y="3479877"/>
            <a:ext cx="9287774" cy="2959019"/>
          </a:xfrm>
          <a:prstGeom prst="rect">
            <a:avLst/>
          </a:prstGeom>
        </p:spPr>
      </p:pic>
    </p:spTree>
    <p:extLst>
      <p:ext uri="{BB962C8B-B14F-4D97-AF65-F5344CB8AC3E}">
        <p14:creationId xmlns:p14="http://schemas.microsoft.com/office/powerpoint/2010/main" val="1487397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107AB6-5E71-5443-9278-29632ADBF930}"/>
              </a:ext>
            </a:extLst>
          </p:cNvPr>
          <p:cNvSpPr txBox="1"/>
          <p:nvPr/>
        </p:nvSpPr>
        <p:spPr>
          <a:xfrm>
            <a:off x="882868" y="3710152"/>
            <a:ext cx="7893269" cy="2585323"/>
          </a:xfrm>
          <a:prstGeom prst="rect">
            <a:avLst/>
          </a:prstGeom>
          <a:noFill/>
        </p:spPr>
        <p:txBody>
          <a:bodyPr wrap="square" rtlCol="0">
            <a:spAutoFit/>
          </a:bodyPr>
          <a:lstStyle/>
          <a:p>
            <a:r>
              <a:rPr lang="en-US" dirty="0"/>
              <a:t>On observing, it has a good estimate of RMSE error and it is the best in capturing the intuition of rise and fall of stocks, probably the trees intuitively correctly predict the predicted price by capturing the region of where the input data belongs and gives it the value that all similar data in that region get.</a:t>
            </a:r>
          </a:p>
          <a:p>
            <a:endParaRPr lang="en-US" dirty="0"/>
          </a:p>
          <a:p>
            <a:r>
              <a:rPr lang="en-US" dirty="0"/>
              <a:t>All the data having similar parameters to the input data will have similar output; which is given to the input data. The value may be incorrect, but the property of rise and fall is correct most of the time.</a:t>
            </a:r>
          </a:p>
        </p:txBody>
      </p:sp>
      <p:pic>
        <p:nvPicPr>
          <p:cNvPr id="7" name="Picture 6">
            <a:extLst>
              <a:ext uri="{FF2B5EF4-FFF2-40B4-BE49-F238E27FC236}">
                <a16:creationId xmlns:a16="http://schemas.microsoft.com/office/drawing/2014/main" id="{52543EC9-B818-C04C-BD7D-8B91D715CED2}"/>
              </a:ext>
            </a:extLst>
          </p:cNvPr>
          <p:cNvPicPr>
            <a:picLocks noChangeAspect="1"/>
          </p:cNvPicPr>
          <p:nvPr/>
        </p:nvPicPr>
        <p:blipFill>
          <a:blip r:embed="rId2"/>
          <a:stretch>
            <a:fillRect/>
          </a:stretch>
        </p:blipFill>
        <p:spPr>
          <a:xfrm>
            <a:off x="1298246" y="2081987"/>
            <a:ext cx="6458387" cy="1628165"/>
          </a:xfrm>
          <a:prstGeom prst="rect">
            <a:avLst/>
          </a:prstGeom>
        </p:spPr>
      </p:pic>
    </p:spTree>
    <p:extLst>
      <p:ext uri="{BB962C8B-B14F-4D97-AF65-F5344CB8AC3E}">
        <p14:creationId xmlns:p14="http://schemas.microsoft.com/office/powerpoint/2010/main" val="1938207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BCA6-349D-6C48-ADCA-97657F1A3CCB}"/>
              </a:ext>
            </a:extLst>
          </p:cNvPr>
          <p:cNvSpPr>
            <a:spLocks noGrp="1"/>
          </p:cNvSpPr>
          <p:nvPr>
            <p:ph type="title"/>
          </p:nvPr>
        </p:nvSpPr>
        <p:spPr>
          <a:xfrm>
            <a:off x="178677" y="753228"/>
            <a:ext cx="10115506" cy="1080938"/>
          </a:xfrm>
        </p:spPr>
        <p:txBody>
          <a:bodyPr/>
          <a:lstStyle/>
          <a:p>
            <a:r>
              <a:rPr lang="en-US" dirty="0"/>
              <a:t>Finding the best parameters using </a:t>
            </a:r>
            <a:r>
              <a:rPr lang="en-US" dirty="0" err="1"/>
              <a:t>GridSearchCV</a:t>
            </a:r>
            <a:endParaRPr lang="en-US" dirty="0"/>
          </a:p>
        </p:txBody>
      </p:sp>
      <p:pic>
        <p:nvPicPr>
          <p:cNvPr id="5" name="Content Placeholder 4">
            <a:extLst>
              <a:ext uri="{FF2B5EF4-FFF2-40B4-BE49-F238E27FC236}">
                <a16:creationId xmlns:a16="http://schemas.microsoft.com/office/drawing/2014/main" id="{782FA8DF-C2F5-644B-8E00-7240EE11F472}"/>
              </a:ext>
            </a:extLst>
          </p:cNvPr>
          <p:cNvPicPr>
            <a:picLocks noGrp="1" noChangeAspect="1"/>
          </p:cNvPicPr>
          <p:nvPr>
            <p:ph idx="1"/>
          </p:nvPr>
        </p:nvPicPr>
        <p:blipFill>
          <a:blip r:embed="rId2"/>
          <a:stretch>
            <a:fillRect/>
          </a:stretch>
        </p:blipFill>
        <p:spPr>
          <a:xfrm>
            <a:off x="524730" y="2220940"/>
            <a:ext cx="4711700" cy="1917700"/>
          </a:xfrm>
        </p:spPr>
      </p:pic>
      <p:pic>
        <p:nvPicPr>
          <p:cNvPr id="7" name="Picture 6">
            <a:extLst>
              <a:ext uri="{FF2B5EF4-FFF2-40B4-BE49-F238E27FC236}">
                <a16:creationId xmlns:a16="http://schemas.microsoft.com/office/drawing/2014/main" id="{EEAA29D3-9BBD-2E49-B4E6-C235224081C9}"/>
              </a:ext>
            </a:extLst>
          </p:cNvPr>
          <p:cNvPicPr>
            <a:picLocks noChangeAspect="1"/>
          </p:cNvPicPr>
          <p:nvPr/>
        </p:nvPicPr>
        <p:blipFill>
          <a:blip r:embed="rId3"/>
          <a:stretch>
            <a:fillRect/>
          </a:stretch>
        </p:blipFill>
        <p:spPr>
          <a:xfrm>
            <a:off x="343065" y="4798739"/>
            <a:ext cx="9563100" cy="1206500"/>
          </a:xfrm>
          <a:prstGeom prst="rect">
            <a:avLst/>
          </a:prstGeom>
        </p:spPr>
      </p:pic>
    </p:spTree>
    <p:extLst>
      <p:ext uri="{BB962C8B-B14F-4D97-AF65-F5344CB8AC3E}">
        <p14:creationId xmlns:p14="http://schemas.microsoft.com/office/powerpoint/2010/main" val="2746624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8DE3A-9E91-1144-A988-642130C925A2}"/>
              </a:ext>
            </a:extLst>
          </p:cNvPr>
          <p:cNvSpPr>
            <a:spLocks noGrp="1"/>
          </p:cNvSpPr>
          <p:nvPr>
            <p:ph idx="1"/>
          </p:nvPr>
        </p:nvSpPr>
        <p:spPr/>
        <p:txBody>
          <a:bodyPr/>
          <a:lstStyle/>
          <a:p>
            <a:pPr marL="0" indent="0">
              <a:buNone/>
            </a:pPr>
            <a:r>
              <a:rPr lang="en-US" dirty="0"/>
              <a:t>The best model is evaluated as the one with the highest accuracy.</a:t>
            </a:r>
          </a:p>
        </p:txBody>
      </p:sp>
      <p:pic>
        <p:nvPicPr>
          <p:cNvPr id="4" name="Picture 3">
            <a:extLst>
              <a:ext uri="{FF2B5EF4-FFF2-40B4-BE49-F238E27FC236}">
                <a16:creationId xmlns:a16="http://schemas.microsoft.com/office/drawing/2014/main" id="{B490D25B-CE64-944F-A262-F6485AD12EBB}"/>
              </a:ext>
            </a:extLst>
          </p:cNvPr>
          <p:cNvPicPr>
            <a:picLocks noChangeAspect="1"/>
          </p:cNvPicPr>
          <p:nvPr/>
        </p:nvPicPr>
        <p:blipFill>
          <a:blip r:embed="rId2"/>
          <a:stretch>
            <a:fillRect/>
          </a:stretch>
        </p:blipFill>
        <p:spPr>
          <a:xfrm>
            <a:off x="1661729" y="3219941"/>
            <a:ext cx="6746547" cy="1644400"/>
          </a:xfrm>
          <a:prstGeom prst="rect">
            <a:avLst/>
          </a:prstGeom>
        </p:spPr>
      </p:pic>
    </p:spTree>
    <p:extLst>
      <p:ext uri="{BB962C8B-B14F-4D97-AF65-F5344CB8AC3E}">
        <p14:creationId xmlns:p14="http://schemas.microsoft.com/office/powerpoint/2010/main" val="3361796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1CAE-8E1B-9340-938B-78828B70637B}"/>
              </a:ext>
            </a:extLst>
          </p:cNvPr>
          <p:cNvSpPr>
            <a:spLocks noGrp="1"/>
          </p:cNvSpPr>
          <p:nvPr>
            <p:ph type="title"/>
          </p:nvPr>
        </p:nvSpPr>
        <p:spPr/>
        <p:txBody>
          <a:bodyPr/>
          <a:lstStyle/>
          <a:p>
            <a:r>
              <a:rPr lang="en-US" dirty="0"/>
              <a:t>Support Vector Regression</a:t>
            </a:r>
          </a:p>
        </p:txBody>
      </p:sp>
      <p:pic>
        <p:nvPicPr>
          <p:cNvPr id="5" name="Content Placeholder 4">
            <a:extLst>
              <a:ext uri="{FF2B5EF4-FFF2-40B4-BE49-F238E27FC236}">
                <a16:creationId xmlns:a16="http://schemas.microsoft.com/office/drawing/2014/main" id="{05308468-D7BD-2A46-A1C6-64BDDDCC9402}"/>
              </a:ext>
            </a:extLst>
          </p:cNvPr>
          <p:cNvPicPr>
            <a:picLocks noGrp="1" noChangeAspect="1"/>
          </p:cNvPicPr>
          <p:nvPr>
            <p:ph idx="1"/>
          </p:nvPr>
        </p:nvPicPr>
        <p:blipFill>
          <a:blip r:embed="rId2"/>
          <a:stretch>
            <a:fillRect/>
          </a:stretch>
        </p:blipFill>
        <p:spPr>
          <a:xfrm>
            <a:off x="481779" y="2189846"/>
            <a:ext cx="8877300" cy="2400300"/>
          </a:xfrm>
        </p:spPr>
      </p:pic>
      <p:sp>
        <p:nvSpPr>
          <p:cNvPr id="6" name="TextBox 5">
            <a:extLst>
              <a:ext uri="{FF2B5EF4-FFF2-40B4-BE49-F238E27FC236}">
                <a16:creationId xmlns:a16="http://schemas.microsoft.com/office/drawing/2014/main" id="{20A635B4-59C7-3949-AE44-66D32341174D}"/>
              </a:ext>
            </a:extLst>
          </p:cNvPr>
          <p:cNvSpPr txBox="1"/>
          <p:nvPr/>
        </p:nvSpPr>
        <p:spPr>
          <a:xfrm>
            <a:off x="481779" y="4761160"/>
            <a:ext cx="7622851" cy="369332"/>
          </a:xfrm>
          <a:prstGeom prst="rect">
            <a:avLst/>
          </a:prstGeom>
          <a:noFill/>
        </p:spPr>
        <p:txBody>
          <a:bodyPr wrap="square" rtlCol="0">
            <a:spAutoFit/>
          </a:bodyPr>
          <a:lstStyle/>
          <a:p>
            <a:r>
              <a:rPr lang="en-US" dirty="0"/>
              <a:t>Finding the best parameters</a:t>
            </a:r>
          </a:p>
        </p:txBody>
      </p:sp>
      <p:pic>
        <p:nvPicPr>
          <p:cNvPr id="12" name="Picture 11">
            <a:extLst>
              <a:ext uri="{FF2B5EF4-FFF2-40B4-BE49-F238E27FC236}">
                <a16:creationId xmlns:a16="http://schemas.microsoft.com/office/drawing/2014/main" id="{14317DC2-C3B0-C743-9B13-F788D57A43CA}"/>
              </a:ext>
            </a:extLst>
          </p:cNvPr>
          <p:cNvPicPr>
            <a:picLocks noChangeAspect="1"/>
          </p:cNvPicPr>
          <p:nvPr/>
        </p:nvPicPr>
        <p:blipFill>
          <a:blip r:embed="rId3"/>
          <a:stretch>
            <a:fillRect/>
          </a:stretch>
        </p:blipFill>
        <p:spPr>
          <a:xfrm>
            <a:off x="5181600" y="4859808"/>
            <a:ext cx="5931504" cy="1800438"/>
          </a:xfrm>
          <a:prstGeom prst="rect">
            <a:avLst/>
          </a:prstGeom>
        </p:spPr>
      </p:pic>
    </p:spTree>
    <p:extLst>
      <p:ext uri="{BB962C8B-B14F-4D97-AF65-F5344CB8AC3E}">
        <p14:creationId xmlns:p14="http://schemas.microsoft.com/office/powerpoint/2010/main" val="3612081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4AD0-2D48-9348-B3AC-C348C97FE9EB}"/>
              </a:ext>
            </a:extLst>
          </p:cNvPr>
          <p:cNvSpPr>
            <a:spLocks noGrp="1"/>
          </p:cNvSpPr>
          <p:nvPr>
            <p:ph type="title"/>
          </p:nvPr>
        </p:nvSpPr>
        <p:spPr/>
        <p:txBody>
          <a:bodyPr/>
          <a:lstStyle/>
          <a:p>
            <a:r>
              <a:rPr lang="en-US" dirty="0"/>
              <a:t>Idea</a:t>
            </a:r>
          </a:p>
        </p:txBody>
      </p:sp>
      <p:pic>
        <p:nvPicPr>
          <p:cNvPr id="5" name="Content Placeholder 4">
            <a:extLst>
              <a:ext uri="{FF2B5EF4-FFF2-40B4-BE49-F238E27FC236}">
                <a16:creationId xmlns:a16="http://schemas.microsoft.com/office/drawing/2014/main" id="{989D522C-3C21-9E4C-85A6-AC904C76E309}"/>
              </a:ext>
            </a:extLst>
          </p:cNvPr>
          <p:cNvPicPr>
            <a:picLocks noGrp="1" noChangeAspect="1"/>
          </p:cNvPicPr>
          <p:nvPr>
            <p:ph idx="1"/>
          </p:nvPr>
        </p:nvPicPr>
        <p:blipFill>
          <a:blip r:embed="rId2"/>
          <a:stretch>
            <a:fillRect/>
          </a:stretch>
        </p:blipFill>
        <p:spPr>
          <a:xfrm>
            <a:off x="298649" y="2255838"/>
            <a:ext cx="5285851" cy="3325156"/>
          </a:xfrm>
        </p:spPr>
      </p:pic>
      <p:pic>
        <p:nvPicPr>
          <p:cNvPr id="7" name="Picture 6">
            <a:extLst>
              <a:ext uri="{FF2B5EF4-FFF2-40B4-BE49-F238E27FC236}">
                <a16:creationId xmlns:a16="http://schemas.microsoft.com/office/drawing/2014/main" id="{223F512F-3001-D441-A84D-5CE564964FDD}"/>
              </a:ext>
            </a:extLst>
          </p:cNvPr>
          <p:cNvPicPr>
            <a:picLocks noChangeAspect="1"/>
          </p:cNvPicPr>
          <p:nvPr/>
        </p:nvPicPr>
        <p:blipFill>
          <a:blip r:embed="rId3"/>
          <a:stretch>
            <a:fillRect/>
          </a:stretch>
        </p:blipFill>
        <p:spPr>
          <a:xfrm>
            <a:off x="5707497" y="2336801"/>
            <a:ext cx="6347843" cy="3244193"/>
          </a:xfrm>
          <a:prstGeom prst="rect">
            <a:avLst/>
          </a:prstGeom>
        </p:spPr>
      </p:pic>
      <p:sp>
        <p:nvSpPr>
          <p:cNvPr id="8" name="TextBox 7">
            <a:extLst>
              <a:ext uri="{FF2B5EF4-FFF2-40B4-BE49-F238E27FC236}">
                <a16:creationId xmlns:a16="http://schemas.microsoft.com/office/drawing/2014/main" id="{1837F971-E6C0-A64E-9F58-A7BDE4E50D4B}"/>
              </a:ext>
            </a:extLst>
          </p:cNvPr>
          <p:cNvSpPr txBox="1"/>
          <p:nvPr/>
        </p:nvSpPr>
        <p:spPr>
          <a:xfrm>
            <a:off x="6978869" y="5580994"/>
            <a:ext cx="4971393" cy="923330"/>
          </a:xfrm>
          <a:prstGeom prst="rect">
            <a:avLst/>
          </a:prstGeom>
          <a:noFill/>
        </p:spPr>
        <p:txBody>
          <a:bodyPr wrap="square" rtlCol="0">
            <a:spAutoFit/>
          </a:bodyPr>
          <a:lstStyle/>
          <a:p>
            <a:r>
              <a:rPr lang="en-US" dirty="0"/>
              <a:t>In case of Non-Linear Kernel</a:t>
            </a:r>
          </a:p>
          <a:p>
            <a:r>
              <a:rPr lang="en-US" dirty="0"/>
              <a:t>It transforms data from higher dimensional</a:t>
            </a:r>
          </a:p>
          <a:p>
            <a:r>
              <a:rPr lang="en-US" dirty="0"/>
              <a:t>space to linearly separate them</a:t>
            </a:r>
          </a:p>
        </p:txBody>
      </p:sp>
    </p:spTree>
    <p:extLst>
      <p:ext uri="{BB962C8B-B14F-4D97-AF65-F5344CB8AC3E}">
        <p14:creationId xmlns:p14="http://schemas.microsoft.com/office/powerpoint/2010/main" val="2249775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7334C-0ECB-D444-8BFE-DC5AC1DE1942}"/>
              </a:ext>
            </a:extLst>
          </p:cNvPr>
          <p:cNvSpPr>
            <a:spLocks noGrp="1"/>
          </p:cNvSpPr>
          <p:nvPr>
            <p:ph type="title"/>
          </p:nvPr>
        </p:nvSpPr>
        <p:spPr/>
        <p:txBody>
          <a:bodyPr/>
          <a:lstStyle/>
          <a:p>
            <a:r>
              <a:rPr lang="en-US" dirty="0"/>
              <a:t>Using the linear kernel SVR</a:t>
            </a:r>
          </a:p>
        </p:txBody>
      </p:sp>
      <p:pic>
        <p:nvPicPr>
          <p:cNvPr id="5" name="Picture 4">
            <a:extLst>
              <a:ext uri="{FF2B5EF4-FFF2-40B4-BE49-F238E27FC236}">
                <a16:creationId xmlns:a16="http://schemas.microsoft.com/office/drawing/2014/main" id="{39B3CAD4-F854-4C4D-81D6-2690D54C5F3A}"/>
              </a:ext>
            </a:extLst>
          </p:cNvPr>
          <p:cNvPicPr>
            <a:picLocks noChangeAspect="1"/>
          </p:cNvPicPr>
          <p:nvPr/>
        </p:nvPicPr>
        <p:blipFill>
          <a:blip r:embed="rId2"/>
          <a:stretch>
            <a:fillRect/>
          </a:stretch>
        </p:blipFill>
        <p:spPr>
          <a:xfrm>
            <a:off x="6517728" y="2543942"/>
            <a:ext cx="5105400" cy="3683000"/>
          </a:xfrm>
          <a:prstGeom prst="rect">
            <a:avLst/>
          </a:prstGeom>
        </p:spPr>
      </p:pic>
      <p:pic>
        <p:nvPicPr>
          <p:cNvPr id="7" name="Picture 6">
            <a:extLst>
              <a:ext uri="{FF2B5EF4-FFF2-40B4-BE49-F238E27FC236}">
                <a16:creationId xmlns:a16="http://schemas.microsoft.com/office/drawing/2014/main" id="{ED53F347-4FF8-6C48-BF37-D75BFEB162A9}"/>
              </a:ext>
            </a:extLst>
          </p:cNvPr>
          <p:cNvPicPr>
            <a:picLocks noChangeAspect="1"/>
          </p:cNvPicPr>
          <p:nvPr/>
        </p:nvPicPr>
        <p:blipFill>
          <a:blip r:embed="rId3"/>
          <a:stretch>
            <a:fillRect/>
          </a:stretch>
        </p:blipFill>
        <p:spPr>
          <a:xfrm>
            <a:off x="393262" y="2543942"/>
            <a:ext cx="5207000" cy="3670300"/>
          </a:xfrm>
          <a:prstGeom prst="rect">
            <a:avLst/>
          </a:prstGeom>
        </p:spPr>
      </p:pic>
    </p:spTree>
    <p:extLst>
      <p:ext uri="{BB962C8B-B14F-4D97-AF65-F5344CB8AC3E}">
        <p14:creationId xmlns:p14="http://schemas.microsoft.com/office/powerpoint/2010/main" val="3076940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A48D-B62F-244E-95A7-783149CC139F}"/>
              </a:ext>
            </a:extLst>
          </p:cNvPr>
          <p:cNvSpPr>
            <a:spLocks noGrp="1"/>
          </p:cNvSpPr>
          <p:nvPr>
            <p:ph type="title"/>
          </p:nvPr>
        </p:nvSpPr>
        <p:spPr/>
        <p:txBody>
          <a:bodyPr/>
          <a:lstStyle/>
          <a:p>
            <a:r>
              <a:rPr lang="en-US" dirty="0"/>
              <a:t>Using RBF kernel</a:t>
            </a:r>
          </a:p>
        </p:txBody>
      </p:sp>
      <p:pic>
        <p:nvPicPr>
          <p:cNvPr id="5" name="Picture 4">
            <a:extLst>
              <a:ext uri="{FF2B5EF4-FFF2-40B4-BE49-F238E27FC236}">
                <a16:creationId xmlns:a16="http://schemas.microsoft.com/office/drawing/2014/main" id="{0994F852-AC7E-E94A-A0E2-E8771B030122}"/>
              </a:ext>
            </a:extLst>
          </p:cNvPr>
          <p:cNvPicPr>
            <a:picLocks noChangeAspect="1"/>
          </p:cNvPicPr>
          <p:nvPr/>
        </p:nvPicPr>
        <p:blipFill>
          <a:blip r:embed="rId2"/>
          <a:stretch>
            <a:fillRect/>
          </a:stretch>
        </p:blipFill>
        <p:spPr>
          <a:xfrm>
            <a:off x="6013352" y="2557080"/>
            <a:ext cx="5105400" cy="3683000"/>
          </a:xfrm>
          <a:prstGeom prst="rect">
            <a:avLst/>
          </a:prstGeom>
        </p:spPr>
      </p:pic>
      <p:pic>
        <p:nvPicPr>
          <p:cNvPr id="7" name="Picture 6">
            <a:extLst>
              <a:ext uri="{FF2B5EF4-FFF2-40B4-BE49-F238E27FC236}">
                <a16:creationId xmlns:a16="http://schemas.microsoft.com/office/drawing/2014/main" id="{32C40041-8C9F-5047-8D68-2956477FBCA2}"/>
              </a:ext>
            </a:extLst>
          </p:cNvPr>
          <p:cNvPicPr>
            <a:picLocks noChangeAspect="1"/>
          </p:cNvPicPr>
          <p:nvPr/>
        </p:nvPicPr>
        <p:blipFill>
          <a:blip r:embed="rId3"/>
          <a:stretch>
            <a:fillRect/>
          </a:stretch>
        </p:blipFill>
        <p:spPr>
          <a:xfrm>
            <a:off x="370544" y="2544380"/>
            <a:ext cx="5156200" cy="3695700"/>
          </a:xfrm>
          <a:prstGeom prst="rect">
            <a:avLst/>
          </a:prstGeom>
        </p:spPr>
      </p:pic>
    </p:spTree>
    <p:extLst>
      <p:ext uri="{BB962C8B-B14F-4D97-AF65-F5344CB8AC3E}">
        <p14:creationId xmlns:p14="http://schemas.microsoft.com/office/powerpoint/2010/main" val="1739344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01DAE-D2E8-DA48-82F5-38F1962A9C53}"/>
              </a:ext>
            </a:extLst>
          </p:cNvPr>
          <p:cNvSpPr>
            <a:spLocks noGrp="1"/>
          </p:cNvSpPr>
          <p:nvPr>
            <p:ph type="title"/>
          </p:nvPr>
        </p:nvSpPr>
        <p:spPr/>
        <p:txBody>
          <a:bodyPr/>
          <a:lstStyle/>
          <a:p>
            <a:r>
              <a:rPr lang="en-US" dirty="0"/>
              <a:t>Going deep</a:t>
            </a:r>
          </a:p>
        </p:txBody>
      </p:sp>
      <p:sp>
        <p:nvSpPr>
          <p:cNvPr id="3" name="Content Placeholder 2">
            <a:extLst>
              <a:ext uri="{FF2B5EF4-FFF2-40B4-BE49-F238E27FC236}">
                <a16:creationId xmlns:a16="http://schemas.microsoft.com/office/drawing/2014/main" id="{B7BECFF9-5D12-0140-8AA0-6460B66A0156}"/>
              </a:ext>
            </a:extLst>
          </p:cNvPr>
          <p:cNvSpPr>
            <a:spLocks noGrp="1"/>
          </p:cNvSpPr>
          <p:nvPr>
            <p:ph idx="1"/>
          </p:nvPr>
        </p:nvSpPr>
        <p:spPr>
          <a:xfrm>
            <a:off x="680321" y="2242280"/>
            <a:ext cx="9613861" cy="3599316"/>
          </a:xfrm>
        </p:spPr>
        <p:txBody>
          <a:bodyPr/>
          <a:lstStyle/>
          <a:p>
            <a:pPr marL="0" indent="0">
              <a:buNone/>
            </a:pPr>
            <a:r>
              <a:rPr lang="en-US" dirty="0"/>
              <a:t>I now applied neural network model with 4 hidden layers and kept the hyperparameters to some random values.</a:t>
            </a:r>
          </a:p>
        </p:txBody>
      </p:sp>
      <p:pic>
        <p:nvPicPr>
          <p:cNvPr id="4" name="Picture 3">
            <a:extLst>
              <a:ext uri="{FF2B5EF4-FFF2-40B4-BE49-F238E27FC236}">
                <a16:creationId xmlns:a16="http://schemas.microsoft.com/office/drawing/2014/main" id="{4A664594-1472-D245-888B-773ADDC8F304}"/>
              </a:ext>
            </a:extLst>
          </p:cNvPr>
          <p:cNvPicPr>
            <a:picLocks noChangeAspect="1"/>
          </p:cNvPicPr>
          <p:nvPr/>
        </p:nvPicPr>
        <p:blipFill>
          <a:blip r:embed="rId2"/>
          <a:stretch>
            <a:fillRect/>
          </a:stretch>
        </p:blipFill>
        <p:spPr>
          <a:xfrm>
            <a:off x="6032500" y="3109529"/>
            <a:ext cx="5003800" cy="3644900"/>
          </a:xfrm>
          <a:prstGeom prst="rect">
            <a:avLst/>
          </a:prstGeom>
        </p:spPr>
      </p:pic>
      <p:pic>
        <p:nvPicPr>
          <p:cNvPr id="5" name="Picture 4">
            <a:extLst>
              <a:ext uri="{FF2B5EF4-FFF2-40B4-BE49-F238E27FC236}">
                <a16:creationId xmlns:a16="http://schemas.microsoft.com/office/drawing/2014/main" id="{A752F7D8-0CFC-B84B-9674-C90D878CB978}"/>
              </a:ext>
            </a:extLst>
          </p:cNvPr>
          <p:cNvPicPr>
            <a:picLocks noChangeAspect="1"/>
          </p:cNvPicPr>
          <p:nvPr/>
        </p:nvPicPr>
        <p:blipFill>
          <a:blip r:embed="rId3"/>
          <a:stretch>
            <a:fillRect/>
          </a:stretch>
        </p:blipFill>
        <p:spPr>
          <a:xfrm>
            <a:off x="371341" y="3134929"/>
            <a:ext cx="5105400" cy="3619500"/>
          </a:xfrm>
          <a:prstGeom prst="rect">
            <a:avLst/>
          </a:prstGeom>
        </p:spPr>
      </p:pic>
    </p:spTree>
    <p:extLst>
      <p:ext uri="{BB962C8B-B14F-4D97-AF65-F5344CB8AC3E}">
        <p14:creationId xmlns:p14="http://schemas.microsoft.com/office/powerpoint/2010/main" val="1546019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8296-4771-9448-A85F-0E78C2E8B62D}"/>
              </a:ext>
            </a:extLst>
          </p:cNvPr>
          <p:cNvSpPr>
            <a:spLocks noGrp="1"/>
          </p:cNvSpPr>
          <p:nvPr>
            <p:ph type="title"/>
          </p:nvPr>
        </p:nvSpPr>
        <p:spPr/>
        <p:txBody>
          <a:bodyPr/>
          <a:lstStyle/>
          <a:p>
            <a:r>
              <a:rPr lang="en-US" dirty="0"/>
              <a:t>Analysis</a:t>
            </a:r>
          </a:p>
        </p:txBody>
      </p:sp>
      <p:sp>
        <p:nvSpPr>
          <p:cNvPr id="9" name="TextBox 8">
            <a:extLst>
              <a:ext uri="{FF2B5EF4-FFF2-40B4-BE49-F238E27FC236}">
                <a16:creationId xmlns:a16="http://schemas.microsoft.com/office/drawing/2014/main" id="{ED69F9A9-E7BE-5F40-92A4-3843D75258CB}"/>
              </a:ext>
            </a:extLst>
          </p:cNvPr>
          <p:cNvSpPr txBox="1"/>
          <p:nvPr/>
        </p:nvSpPr>
        <p:spPr>
          <a:xfrm>
            <a:off x="861848" y="2459421"/>
            <a:ext cx="9270124" cy="646331"/>
          </a:xfrm>
          <a:prstGeom prst="rect">
            <a:avLst/>
          </a:prstGeom>
          <a:noFill/>
        </p:spPr>
        <p:txBody>
          <a:bodyPr wrap="square" rtlCol="0">
            <a:spAutoFit/>
          </a:bodyPr>
          <a:lstStyle/>
          <a:p>
            <a:r>
              <a:rPr lang="en-US" dirty="0"/>
              <a:t>The Random Forest tree model worked the best among the models tested. Perhaps the neural network can beat it if we can find out the optimal hyperparameters.</a:t>
            </a:r>
          </a:p>
        </p:txBody>
      </p:sp>
    </p:spTree>
    <p:extLst>
      <p:ext uri="{BB962C8B-B14F-4D97-AF65-F5344CB8AC3E}">
        <p14:creationId xmlns:p14="http://schemas.microsoft.com/office/powerpoint/2010/main" val="4187970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BBDB-853F-5F43-90A5-75ADF17EFE0B}"/>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9E7D052D-C9A8-B341-9261-32CC9747588B}"/>
              </a:ext>
            </a:extLst>
          </p:cNvPr>
          <p:cNvSpPr>
            <a:spLocks noGrp="1"/>
          </p:cNvSpPr>
          <p:nvPr>
            <p:ph idx="1"/>
          </p:nvPr>
        </p:nvSpPr>
        <p:spPr/>
        <p:txBody>
          <a:bodyPr/>
          <a:lstStyle/>
          <a:p>
            <a:pPr marL="0" indent="0">
              <a:buNone/>
            </a:pPr>
            <a:r>
              <a:rPr lang="en-US" dirty="0"/>
              <a:t>The articles column from the dataset was preprocessed by ignoring the </a:t>
            </a:r>
            <a:r>
              <a:rPr lang="en-US" dirty="0" err="1"/>
              <a:t>stopwords</a:t>
            </a:r>
            <a:r>
              <a:rPr lang="en-US" dirty="0"/>
              <a:t>, normalizing it and then lemmatization was applied.</a:t>
            </a:r>
          </a:p>
          <a:p>
            <a:pPr marL="0" indent="0">
              <a:buNone/>
            </a:pPr>
            <a:endParaRPr lang="en-US" dirty="0"/>
          </a:p>
          <a:p>
            <a:pPr marL="0" indent="0">
              <a:buNone/>
            </a:pPr>
            <a:r>
              <a:rPr lang="en-IN" dirty="0"/>
              <a:t>Lemmatization is the process of converting the words of a sentence to its dictionary form.</a:t>
            </a:r>
            <a:endParaRPr lang="en-US" dirty="0"/>
          </a:p>
          <a:p>
            <a:pPr marL="0" indent="0">
              <a:buNone/>
            </a:pPr>
            <a:endParaRPr lang="en-US" dirty="0"/>
          </a:p>
        </p:txBody>
      </p:sp>
      <p:pic>
        <p:nvPicPr>
          <p:cNvPr id="7" name="Picture 6">
            <a:extLst>
              <a:ext uri="{FF2B5EF4-FFF2-40B4-BE49-F238E27FC236}">
                <a16:creationId xmlns:a16="http://schemas.microsoft.com/office/drawing/2014/main" id="{336547E8-B4E0-A640-B677-67648E88996E}"/>
              </a:ext>
            </a:extLst>
          </p:cNvPr>
          <p:cNvPicPr>
            <a:picLocks noChangeAspect="1"/>
          </p:cNvPicPr>
          <p:nvPr/>
        </p:nvPicPr>
        <p:blipFill>
          <a:blip r:embed="rId2"/>
          <a:stretch>
            <a:fillRect/>
          </a:stretch>
        </p:blipFill>
        <p:spPr>
          <a:xfrm>
            <a:off x="294290" y="6048302"/>
            <a:ext cx="11634952" cy="390594"/>
          </a:xfrm>
          <a:prstGeom prst="rect">
            <a:avLst/>
          </a:prstGeom>
        </p:spPr>
      </p:pic>
      <p:pic>
        <p:nvPicPr>
          <p:cNvPr id="9" name="Picture 8">
            <a:extLst>
              <a:ext uri="{FF2B5EF4-FFF2-40B4-BE49-F238E27FC236}">
                <a16:creationId xmlns:a16="http://schemas.microsoft.com/office/drawing/2014/main" id="{1E8A260B-44DE-8E4B-8D09-4BA1290AF556}"/>
              </a:ext>
            </a:extLst>
          </p:cNvPr>
          <p:cNvPicPr>
            <a:picLocks noChangeAspect="1"/>
          </p:cNvPicPr>
          <p:nvPr/>
        </p:nvPicPr>
        <p:blipFill>
          <a:blip r:embed="rId3"/>
          <a:stretch>
            <a:fillRect/>
          </a:stretch>
        </p:blipFill>
        <p:spPr>
          <a:xfrm>
            <a:off x="420414" y="4394535"/>
            <a:ext cx="11056883" cy="402068"/>
          </a:xfrm>
          <a:prstGeom prst="rect">
            <a:avLst/>
          </a:prstGeom>
        </p:spPr>
      </p:pic>
      <p:sp>
        <p:nvSpPr>
          <p:cNvPr id="10" name="Down Arrow 9">
            <a:extLst>
              <a:ext uri="{FF2B5EF4-FFF2-40B4-BE49-F238E27FC236}">
                <a16:creationId xmlns:a16="http://schemas.microsoft.com/office/drawing/2014/main" id="{4AC415C2-D3B1-6D43-9883-B6B3031E653D}"/>
              </a:ext>
            </a:extLst>
          </p:cNvPr>
          <p:cNvSpPr/>
          <p:nvPr/>
        </p:nvSpPr>
        <p:spPr>
          <a:xfrm>
            <a:off x="4719145" y="4936529"/>
            <a:ext cx="557048" cy="945931"/>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3179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E4F4-EF60-9043-8F05-F735959BA622}"/>
              </a:ext>
            </a:extLst>
          </p:cNvPr>
          <p:cNvSpPr>
            <a:spLocks noGrp="1"/>
          </p:cNvSpPr>
          <p:nvPr>
            <p:ph type="title"/>
          </p:nvPr>
        </p:nvSpPr>
        <p:spPr/>
        <p:txBody>
          <a:bodyPr/>
          <a:lstStyle/>
          <a:p>
            <a:r>
              <a:rPr lang="en-US" dirty="0"/>
              <a:t>Preprocessed data</a:t>
            </a:r>
          </a:p>
        </p:txBody>
      </p:sp>
      <p:pic>
        <p:nvPicPr>
          <p:cNvPr id="5" name="Picture 4">
            <a:extLst>
              <a:ext uri="{FF2B5EF4-FFF2-40B4-BE49-F238E27FC236}">
                <a16:creationId xmlns:a16="http://schemas.microsoft.com/office/drawing/2014/main" id="{697DDF8B-2461-6846-B436-1FC13D253BB5}"/>
              </a:ext>
            </a:extLst>
          </p:cNvPr>
          <p:cNvPicPr>
            <a:picLocks noChangeAspect="1"/>
          </p:cNvPicPr>
          <p:nvPr/>
        </p:nvPicPr>
        <p:blipFill>
          <a:blip r:embed="rId2"/>
          <a:stretch>
            <a:fillRect/>
          </a:stretch>
        </p:blipFill>
        <p:spPr>
          <a:xfrm>
            <a:off x="1958646" y="2548759"/>
            <a:ext cx="6845300" cy="2286000"/>
          </a:xfrm>
          <a:prstGeom prst="rect">
            <a:avLst/>
          </a:prstGeom>
        </p:spPr>
      </p:pic>
    </p:spTree>
    <p:extLst>
      <p:ext uri="{BB962C8B-B14F-4D97-AF65-F5344CB8AC3E}">
        <p14:creationId xmlns:p14="http://schemas.microsoft.com/office/powerpoint/2010/main" val="4727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87F9E-52A4-DC46-AAA3-76EAD71EEBCA}"/>
              </a:ext>
            </a:extLst>
          </p:cNvPr>
          <p:cNvSpPr>
            <a:spLocks noGrp="1"/>
          </p:cNvSpPr>
          <p:nvPr>
            <p:ph type="title"/>
          </p:nvPr>
        </p:nvSpPr>
        <p:spPr/>
        <p:txBody>
          <a:bodyPr/>
          <a:lstStyle/>
          <a:p>
            <a:r>
              <a:rPr lang="en-US" dirty="0"/>
              <a:t>Some of the important terms in the news which occurred frequently</a:t>
            </a:r>
          </a:p>
        </p:txBody>
      </p:sp>
      <p:pic>
        <p:nvPicPr>
          <p:cNvPr id="5" name="Picture 4">
            <a:extLst>
              <a:ext uri="{FF2B5EF4-FFF2-40B4-BE49-F238E27FC236}">
                <a16:creationId xmlns:a16="http://schemas.microsoft.com/office/drawing/2014/main" id="{3D311EA0-4343-5640-8170-E99BC1F78652}"/>
              </a:ext>
            </a:extLst>
          </p:cNvPr>
          <p:cNvPicPr>
            <a:picLocks noChangeAspect="1"/>
          </p:cNvPicPr>
          <p:nvPr/>
        </p:nvPicPr>
        <p:blipFill>
          <a:blip r:embed="rId2"/>
          <a:stretch>
            <a:fillRect/>
          </a:stretch>
        </p:blipFill>
        <p:spPr>
          <a:xfrm>
            <a:off x="6057652" y="2442286"/>
            <a:ext cx="4236529" cy="3962400"/>
          </a:xfrm>
          <a:prstGeom prst="rect">
            <a:avLst/>
          </a:prstGeom>
        </p:spPr>
      </p:pic>
      <p:pic>
        <p:nvPicPr>
          <p:cNvPr id="7" name="Picture 6">
            <a:extLst>
              <a:ext uri="{FF2B5EF4-FFF2-40B4-BE49-F238E27FC236}">
                <a16:creationId xmlns:a16="http://schemas.microsoft.com/office/drawing/2014/main" id="{2AEB58E8-C2FA-044E-8587-A3333BC92601}"/>
              </a:ext>
            </a:extLst>
          </p:cNvPr>
          <p:cNvPicPr>
            <a:picLocks noChangeAspect="1"/>
          </p:cNvPicPr>
          <p:nvPr/>
        </p:nvPicPr>
        <p:blipFill>
          <a:blip r:embed="rId3"/>
          <a:stretch>
            <a:fillRect/>
          </a:stretch>
        </p:blipFill>
        <p:spPr>
          <a:xfrm>
            <a:off x="595813" y="2442285"/>
            <a:ext cx="4216400" cy="3962400"/>
          </a:xfrm>
          <a:prstGeom prst="rect">
            <a:avLst/>
          </a:prstGeom>
        </p:spPr>
      </p:pic>
    </p:spTree>
    <p:extLst>
      <p:ext uri="{BB962C8B-B14F-4D97-AF65-F5344CB8AC3E}">
        <p14:creationId xmlns:p14="http://schemas.microsoft.com/office/powerpoint/2010/main" val="319541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66B1-B453-3C49-A137-D9F2AE8A27F8}"/>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229DDA27-9219-A04A-8A41-DC08BF8F1289}"/>
              </a:ext>
            </a:extLst>
          </p:cNvPr>
          <p:cNvSpPr>
            <a:spLocks noGrp="1"/>
          </p:cNvSpPr>
          <p:nvPr>
            <p:ph idx="1"/>
          </p:nvPr>
        </p:nvSpPr>
        <p:spPr/>
        <p:txBody>
          <a:bodyPr/>
          <a:lstStyle/>
          <a:p>
            <a:pPr marL="0" indent="0">
              <a:buNone/>
            </a:pPr>
            <a:r>
              <a:rPr lang="en-US" dirty="0"/>
              <a:t>I have used the popular sentiment analyzer used in NLP, i.e. Vader Sentiment Analyzer and extracted the positive, neutral, negative and total sentiment value from the given news article.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6396E4B7-6379-624F-8987-4C4E777C9475}"/>
              </a:ext>
            </a:extLst>
          </p:cNvPr>
          <p:cNvPicPr>
            <a:picLocks noChangeAspect="1"/>
          </p:cNvPicPr>
          <p:nvPr/>
        </p:nvPicPr>
        <p:blipFill>
          <a:blip r:embed="rId2"/>
          <a:stretch>
            <a:fillRect/>
          </a:stretch>
        </p:blipFill>
        <p:spPr>
          <a:xfrm>
            <a:off x="1410576" y="3911162"/>
            <a:ext cx="7899400" cy="1600200"/>
          </a:xfrm>
          <a:prstGeom prst="rect">
            <a:avLst/>
          </a:prstGeom>
        </p:spPr>
      </p:pic>
    </p:spTree>
    <p:extLst>
      <p:ext uri="{BB962C8B-B14F-4D97-AF65-F5344CB8AC3E}">
        <p14:creationId xmlns:p14="http://schemas.microsoft.com/office/powerpoint/2010/main" val="2127858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43DA-2788-6047-80A0-FFF631F3A0F0}"/>
              </a:ext>
            </a:extLst>
          </p:cNvPr>
          <p:cNvSpPr>
            <a:spLocks noGrp="1"/>
          </p:cNvSpPr>
          <p:nvPr>
            <p:ph type="title"/>
          </p:nvPr>
        </p:nvSpPr>
        <p:spPr/>
        <p:txBody>
          <a:bodyPr/>
          <a:lstStyle/>
          <a:p>
            <a:r>
              <a:rPr lang="en-US" dirty="0"/>
              <a:t>What is SMA and EMA??</a:t>
            </a:r>
          </a:p>
        </p:txBody>
      </p:sp>
      <p:sp>
        <p:nvSpPr>
          <p:cNvPr id="3" name="Content Placeholder 2">
            <a:extLst>
              <a:ext uri="{FF2B5EF4-FFF2-40B4-BE49-F238E27FC236}">
                <a16:creationId xmlns:a16="http://schemas.microsoft.com/office/drawing/2014/main" id="{44C9BAF5-AC09-5C41-A641-79C329FDBB09}"/>
              </a:ext>
            </a:extLst>
          </p:cNvPr>
          <p:cNvSpPr>
            <a:spLocks noGrp="1"/>
          </p:cNvSpPr>
          <p:nvPr>
            <p:ph idx="1"/>
          </p:nvPr>
        </p:nvSpPr>
        <p:spPr>
          <a:xfrm>
            <a:off x="680321" y="2336873"/>
            <a:ext cx="9819513" cy="3599316"/>
          </a:xfrm>
        </p:spPr>
        <p:txBody>
          <a:bodyPr/>
          <a:lstStyle/>
          <a:p>
            <a:pPr marL="0" indent="0">
              <a:buNone/>
            </a:pPr>
            <a:r>
              <a:rPr lang="en-US" dirty="0"/>
              <a:t>SMA (Simple Moving Average) is an average found by computing the average price of the stock price over a period range. The problem with this is that it introduces lag, i.e. the SMA for a day is lower than the current price at that day.</a:t>
            </a:r>
          </a:p>
          <a:p>
            <a:pPr marL="0" indent="0">
              <a:buNone/>
            </a:pPr>
            <a:r>
              <a:rPr lang="en-US" dirty="0"/>
              <a:t>To overcome that problem, we use EMA (Exponential Moving Average)</a:t>
            </a:r>
          </a:p>
          <a:p>
            <a:pPr marL="0" indent="0">
              <a:buNone/>
            </a:pPr>
            <a:r>
              <a:rPr lang="en-IN" dirty="0"/>
              <a:t>Exponential moving averages (EMAs) reduce the lag by applying more weight to recent prices. </a:t>
            </a:r>
            <a:endParaRPr lang="en-US" dirty="0"/>
          </a:p>
          <a:p>
            <a:pPr marL="0" indent="0">
              <a:buNone/>
            </a:pPr>
            <a:endParaRPr lang="en-US" dirty="0"/>
          </a:p>
        </p:txBody>
      </p:sp>
      <p:pic>
        <p:nvPicPr>
          <p:cNvPr id="5" name="Picture 4">
            <a:extLst>
              <a:ext uri="{FF2B5EF4-FFF2-40B4-BE49-F238E27FC236}">
                <a16:creationId xmlns:a16="http://schemas.microsoft.com/office/drawing/2014/main" id="{17F0798B-B968-FC46-B9DE-D5D7F3416AE2}"/>
              </a:ext>
            </a:extLst>
          </p:cNvPr>
          <p:cNvPicPr>
            <a:picLocks noChangeAspect="1"/>
          </p:cNvPicPr>
          <p:nvPr/>
        </p:nvPicPr>
        <p:blipFill>
          <a:blip r:embed="rId2"/>
          <a:stretch>
            <a:fillRect/>
          </a:stretch>
        </p:blipFill>
        <p:spPr>
          <a:xfrm>
            <a:off x="2883751" y="5001935"/>
            <a:ext cx="5207000" cy="1066800"/>
          </a:xfrm>
          <a:prstGeom prst="rect">
            <a:avLst/>
          </a:prstGeom>
        </p:spPr>
      </p:pic>
      <p:sp>
        <p:nvSpPr>
          <p:cNvPr id="6" name="TextBox 5">
            <a:extLst>
              <a:ext uri="{FF2B5EF4-FFF2-40B4-BE49-F238E27FC236}">
                <a16:creationId xmlns:a16="http://schemas.microsoft.com/office/drawing/2014/main" id="{F823045B-914E-7442-8543-2CA8432DC32C}"/>
              </a:ext>
            </a:extLst>
          </p:cNvPr>
          <p:cNvSpPr txBox="1"/>
          <p:nvPr/>
        </p:nvSpPr>
        <p:spPr>
          <a:xfrm>
            <a:off x="680321" y="6211669"/>
            <a:ext cx="9041748" cy="646331"/>
          </a:xfrm>
          <a:prstGeom prst="rect">
            <a:avLst/>
          </a:prstGeom>
          <a:noFill/>
        </p:spPr>
        <p:txBody>
          <a:bodyPr wrap="square" rtlCol="0">
            <a:spAutoFit/>
          </a:bodyPr>
          <a:lstStyle/>
          <a:p>
            <a:r>
              <a:rPr lang="en-US" dirty="0" err="1"/>
              <a:t>X</a:t>
            </a:r>
            <a:r>
              <a:rPr lang="en-US" baseline="-25000" dirty="0" err="1"/>
              <a:t>t</a:t>
            </a:r>
            <a:r>
              <a:rPr lang="en-US" dirty="0"/>
              <a:t> = Stock Price at time t , </a:t>
            </a:r>
            <a:r>
              <a:rPr lang="el-GR" dirty="0"/>
              <a:t>α</a:t>
            </a:r>
            <a:r>
              <a:rPr lang="en-US" dirty="0"/>
              <a:t> = </a:t>
            </a:r>
            <a:r>
              <a:rPr lang="en-IN" dirty="0"/>
              <a:t>decaying factor. We can implement EMA by pandas </a:t>
            </a:r>
            <a:r>
              <a:rPr lang="en-IN" dirty="0" err="1"/>
              <a:t>ewm</a:t>
            </a:r>
            <a:r>
              <a:rPr lang="en-IN" dirty="0"/>
              <a:t> function</a:t>
            </a:r>
            <a:endParaRPr lang="en-US" dirty="0"/>
          </a:p>
        </p:txBody>
      </p:sp>
    </p:spTree>
    <p:extLst>
      <p:ext uri="{BB962C8B-B14F-4D97-AF65-F5344CB8AC3E}">
        <p14:creationId xmlns:p14="http://schemas.microsoft.com/office/powerpoint/2010/main" val="875001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B2D9-A84C-CB44-80C9-0242A87A1DA8}"/>
              </a:ext>
            </a:extLst>
          </p:cNvPr>
          <p:cNvSpPr>
            <a:spLocks noGrp="1"/>
          </p:cNvSpPr>
          <p:nvPr>
            <p:ph type="title"/>
          </p:nvPr>
        </p:nvSpPr>
        <p:spPr/>
        <p:txBody>
          <a:bodyPr/>
          <a:lstStyle/>
          <a:p>
            <a:r>
              <a:rPr lang="en-US" dirty="0"/>
              <a:t>Addition of Features</a:t>
            </a:r>
          </a:p>
        </p:txBody>
      </p:sp>
      <p:sp>
        <p:nvSpPr>
          <p:cNvPr id="3" name="Content Placeholder 2">
            <a:extLst>
              <a:ext uri="{FF2B5EF4-FFF2-40B4-BE49-F238E27FC236}">
                <a16:creationId xmlns:a16="http://schemas.microsoft.com/office/drawing/2014/main" id="{2903451B-243B-114A-8C83-B17E650B63B2}"/>
              </a:ext>
            </a:extLst>
          </p:cNvPr>
          <p:cNvSpPr>
            <a:spLocks noGrp="1"/>
          </p:cNvSpPr>
          <p:nvPr>
            <p:ph idx="1"/>
          </p:nvPr>
        </p:nvSpPr>
        <p:spPr/>
        <p:txBody>
          <a:bodyPr/>
          <a:lstStyle/>
          <a:p>
            <a:pPr marL="0" indent="0">
              <a:buNone/>
            </a:pPr>
            <a:r>
              <a:rPr lang="en-US" dirty="0"/>
              <a:t>In order to get more accurate prediction on the given dataset, I have added two more features in the dataset which are widely used for finding the trend in stock prices.</a:t>
            </a:r>
          </a:p>
          <a:p>
            <a:pPr marL="0" indent="0">
              <a:buNone/>
            </a:pPr>
            <a:endParaRPr lang="en-US" dirty="0"/>
          </a:p>
          <a:p>
            <a:pPr marL="457200" indent="-457200">
              <a:buAutoNum type="arabicPeriod"/>
            </a:pPr>
            <a:r>
              <a:rPr lang="en-US" dirty="0"/>
              <a:t>MACD (Moving Average Convergence Divergence) </a:t>
            </a:r>
          </a:p>
          <a:p>
            <a:pPr marL="457200" indent="-457200">
              <a:buAutoNum type="arabicPeriod"/>
            </a:pPr>
            <a:r>
              <a:rPr lang="en-US" dirty="0"/>
              <a:t>Stochastic Oscillator</a:t>
            </a:r>
          </a:p>
          <a:p>
            <a:pPr marL="0" indent="0">
              <a:buNone/>
            </a:pPr>
            <a:endParaRPr lang="en-US" dirty="0"/>
          </a:p>
        </p:txBody>
      </p:sp>
    </p:spTree>
    <p:extLst>
      <p:ext uri="{BB962C8B-B14F-4D97-AF65-F5344CB8AC3E}">
        <p14:creationId xmlns:p14="http://schemas.microsoft.com/office/powerpoint/2010/main" val="130253287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2890</TotalTime>
  <Words>1316</Words>
  <Application>Microsoft Macintosh PowerPoint</Application>
  <PresentationFormat>Widescreen</PresentationFormat>
  <Paragraphs>116</Paragraphs>
  <Slides>38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Trebuchet MS</vt:lpstr>
      <vt:lpstr>Berlin</vt:lpstr>
      <vt:lpstr>MI-SIG Presentation</vt:lpstr>
      <vt:lpstr>Dataset</vt:lpstr>
      <vt:lpstr>Addition of news data</vt:lpstr>
      <vt:lpstr>Data Preprocessing</vt:lpstr>
      <vt:lpstr>Preprocessed data</vt:lpstr>
      <vt:lpstr>Some of the important terms in the news which occurred frequently</vt:lpstr>
      <vt:lpstr>Sentiment Analysis</vt:lpstr>
      <vt:lpstr>What is SMA and EMA??</vt:lpstr>
      <vt:lpstr>Addition of Features</vt:lpstr>
      <vt:lpstr>MACD</vt:lpstr>
      <vt:lpstr>PowerPoint Presentation</vt:lpstr>
      <vt:lpstr>Stochastic Oscillator</vt:lpstr>
      <vt:lpstr>PowerPoint Presentation</vt:lpstr>
      <vt:lpstr>Final DataFrame</vt:lpstr>
      <vt:lpstr>Models Used</vt:lpstr>
      <vt:lpstr>Training and Testing Data</vt:lpstr>
      <vt:lpstr>Smoothening the data</vt:lpstr>
      <vt:lpstr>Window Analysis for linear regression</vt:lpstr>
      <vt:lpstr>Linear Regression</vt:lpstr>
      <vt:lpstr>PowerPoint Presentation</vt:lpstr>
      <vt:lpstr>Implementing Ridge Regression</vt:lpstr>
      <vt:lpstr>PowerPoint Presentation</vt:lpstr>
      <vt:lpstr>PowerPoint Presentation</vt:lpstr>
      <vt:lpstr>PowerPoint Presentation</vt:lpstr>
      <vt:lpstr>Decision Tree Regression</vt:lpstr>
      <vt:lpstr>PowerPoint Presentation</vt:lpstr>
      <vt:lpstr>Bagging </vt:lpstr>
      <vt:lpstr>PowerPoint Presentation</vt:lpstr>
      <vt:lpstr>Random Forest Regression</vt:lpstr>
      <vt:lpstr>PowerPoint Presentation</vt:lpstr>
      <vt:lpstr>Finding the best parameters using GridSearchCV</vt:lpstr>
      <vt:lpstr>PowerPoint Presentation</vt:lpstr>
      <vt:lpstr>Support Vector Regression</vt:lpstr>
      <vt:lpstr>Idea</vt:lpstr>
      <vt:lpstr>Using the linear kernel SVR</vt:lpstr>
      <vt:lpstr>Using RBF kernel</vt:lpstr>
      <vt:lpstr>Going deep</vt:lpstr>
      <vt:lpstr>Analysis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MLSIG Presentation</dc:title>
  <dc:creator/>
  <cp:lastModifiedBy>Microsoft Office User</cp:lastModifiedBy>
  <cp:revision>199</cp:revision>
  <dcterms:created xsi:type="dcterms:W3CDTF">2018-10-02T18:44:37Z</dcterms:created>
  <dcterms:modified xsi:type="dcterms:W3CDTF">2018-11-22T12:13:23Z</dcterms:modified>
</cp:coreProperties>
</file>